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wdp" ContentType="image/vnd.ms-photo"/>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3" r:id="rId1"/>
  </p:sldMasterIdLst>
  <p:notesMasterIdLst>
    <p:notesMasterId r:id="rId45"/>
  </p:notesMasterIdLst>
  <p:handoutMasterIdLst>
    <p:handoutMasterId r:id="rId46"/>
  </p:handoutMasterIdLst>
  <p:sldIdLst>
    <p:sldId id="256" r:id="rId2"/>
    <p:sldId id="282" r:id="rId3"/>
    <p:sldId id="283" r:id="rId4"/>
    <p:sldId id="284" r:id="rId5"/>
    <p:sldId id="258" r:id="rId6"/>
    <p:sldId id="262" r:id="rId7"/>
    <p:sldId id="270" r:id="rId8"/>
    <p:sldId id="259" r:id="rId9"/>
    <p:sldId id="275" r:id="rId10"/>
    <p:sldId id="260" r:id="rId11"/>
    <p:sldId id="263" r:id="rId12"/>
    <p:sldId id="271" r:id="rId13"/>
    <p:sldId id="264" r:id="rId14"/>
    <p:sldId id="273" r:id="rId15"/>
    <p:sldId id="274" r:id="rId16"/>
    <p:sldId id="261" r:id="rId17"/>
    <p:sldId id="266" r:id="rId18"/>
    <p:sldId id="277" r:id="rId19"/>
    <p:sldId id="279" r:id="rId20"/>
    <p:sldId id="280" r:id="rId21"/>
    <p:sldId id="281" r:id="rId22"/>
    <p:sldId id="287" r:id="rId23"/>
    <p:sldId id="288" r:id="rId24"/>
    <p:sldId id="289" r:id="rId25"/>
    <p:sldId id="286" r:id="rId26"/>
    <p:sldId id="290" r:id="rId27"/>
    <p:sldId id="291" r:id="rId28"/>
    <p:sldId id="292" r:id="rId29"/>
    <p:sldId id="269" r:id="rId30"/>
    <p:sldId id="293" r:id="rId31"/>
    <p:sldId id="294" r:id="rId32"/>
    <p:sldId id="268" r:id="rId33"/>
    <p:sldId id="295" r:id="rId34"/>
    <p:sldId id="296" r:id="rId35"/>
    <p:sldId id="297" r:id="rId36"/>
    <p:sldId id="298" r:id="rId37"/>
    <p:sldId id="299" r:id="rId38"/>
    <p:sldId id="267" r:id="rId39"/>
    <p:sldId id="300" r:id="rId40"/>
    <p:sldId id="301" r:id="rId41"/>
    <p:sldId id="302" r:id="rId42"/>
    <p:sldId id="285" r:id="rId43"/>
    <p:sldId id="272" r:id="rId44"/>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mn-cs"/>
      </a:defRPr>
    </a:lvl2pPr>
    <a:lvl3pPr marL="914400" algn="l" rtl="0" fontAlgn="base">
      <a:spcBef>
        <a:spcPct val="0"/>
      </a:spcBef>
      <a:spcAft>
        <a:spcPct val="0"/>
      </a:spcAft>
      <a:defRPr kern="1200">
        <a:solidFill>
          <a:schemeClr val="tx1"/>
        </a:solidFill>
        <a:latin typeface="Arial" charset="0"/>
        <a:ea typeface="ＭＳ Ｐゴシック" charset="0"/>
        <a:cs typeface="+mn-cs"/>
      </a:defRPr>
    </a:lvl3pPr>
    <a:lvl4pPr marL="1371600" algn="l" rtl="0" fontAlgn="base">
      <a:spcBef>
        <a:spcPct val="0"/>
      </a:spcBef>
      <a:spcAft>
        <a:spcPct val="0"/>
      </a:spcAft>
      <a:defRPr kern="1200">
        <a:solidFill>
          <a:schemeClr val="tx1"/>
        </a:solidFill>
        <a:latin typeface="Arial" charset="0"/>
        <a:ea typeface="ＭＳ Ｐゴシック" charset="0"/>
        <a:cs typeface="+mn-cs"/>
      </a:defRPr>
    </a:lvl4pPr>
    <a:lvl5pPr marL="1828800" algn="l" rtl="0" fontAlgn="base">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8C04"/>
    <a:srgbClr val="F3AE0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76706"/>
  </p:normalViewPr>
  <p:slideViewPr>
    <p:cSldViewPr>
      <p:cViewPr>
        <p:scale>
          <a:sx n="100" d="100"/>
          <a:sy n="100" d="100"/>
        </p:scale>
        <p:origin x="2592" y="1216"/>
      </p:cViewPr>
      <p:guideLst>
        <p:guide orient="horz" pos="1620"/>
        <p:guide pos="2880"/>
      </p:guideLst>
    </p:cSldViewPr>
  </p:slideViewPr>
  <p:notesTextViewPr>
    <p:cViewPr>
      <p:scale>
        <a:sx n="100" d="100"/>
        <a:sy n="100" d="100"/>
      </p:scale>
      <p:origin x="0" y="0"/>
    </p:cViewPr>
  </p:notesTextViewPr>
  <p:notesViewPr>
    <p:cSldViewPr>
      <p:cViewPr varScale="1">
        <p:scale>
          <a:sx n="88" d="100"/>
          <a:sy n="88" d="100"/>
        </p:scale>
        <p:origin x="-387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mn-ea"/>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BD90CCFD-36DC-8D44-8ECC-E2E76E681A85}" type="datetimeFigureOut">
              <a:rPr lang="en-US"/>
              <a:pPr/>
              <a:t>3/31/16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ea typeface="+mn-ea"/>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C04E3CD4-7F06-0E49-BC2B-155314911049}" type="slidenum">
              <a:rPr lang="en-US"/>
              <a:pPr/>
              <a:t>‹#›</a:t>
            </a:fld>
            <a:endParaRPr lang="en-US"/>
          </a:p>
        </p:txBody>
      </p:sp>
    </p:spTree>
    <p:extLst>
      <p:ext uri="{BB962C8B-B14F-4D97-AF65-F5344CB8AC3E}">
        <p14:creationId xmlns:p14="http://schemas.microsoft.com/office/powerpoint/2010/main" val="13502248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ea typeface="+mn-ea"/>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ea typeface="+mn-ea"/>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ea typeface="+mn-ea"/>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0A996484-C3C5-884B-978F-FD2841A4D683}" type="slidenum">
              <a:rPr lang="en-US"/>
              <a:pPr/>
              <a:t>‹#›</a:t>
            </a:fld>
            <a:endParaRPr lang="en-US"/>
          </a:p>
        </p:txBody>
      </p:sp>
    </p:spTree>
    <p:extLst>
      <p:ext uri="{BB962C8B-B14F-4D97-AF65-F5344CB8AC3E}">
        <p14:creationId xmlns:p14="http://schemas.microsoft.com/office/powerpoint/2010/main" val="7310382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www-history.mcs.st-and.ac.uk/Mathematicians/Brahmagupta.html"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854C046-3C1E-634E-BCAD-89570597E5F1}" type="slidenum">
              <a:rPr lang="en-US"/>
              <a:pPr eaLnBrk="1" hangingPunct="1"/>
              <a:t>1</a:t>
            </a:fld>
            <a:endParaRPr 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extLst>
            <a:ext uri="{FAA26D3D-D897-4be2-8F04-BA451C77F1D7}">
              <ma14:placeholderFlag xmlns:ma14="http://schemas.microsoft.com/office/mac/drawingml/2011/main"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a:p>
        </p:txBody>
      </p:sp>
    </p:spTree>
    <p:extLst>
      <p:ext uri="{BB962C8B-B14F-4D97-AF65-F5344CB8AC3E}">
        <p14:creationId xmlns:p14="http://schemas.microsoft.com/office/powerpoint/2010/main" val="1969357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smtClean="0">
                <a:latin typeface="Times New Roman" charset="0"/>
              </a:rPr>
              <a:t> In India where it is believed that all creation came from the void, and the goal of the soul is to return to the void and the creator, the concept of null was easily accepted.</a:t>
            </a:r>
          </a:p>
          <a:p>
            <a:endParaRPr lang="en-US" sz="1200" dirty="0" smtClean="0">
              <a:latin typeface="Times New Roman" charset="0"/>
            </a:endParaRPr>
          </a:p>
          <a:p>
            <a:r>
              <a:rPr lang="en-US" altLang="en-US" sz="1200" dirty="0" smtClean="0">
                <a:latin typeface="Times New Roman" charset="0"/>
              </a:rPr>
              <a:t>So, when Alexander the Great brought the Babylonian idea of zero as a place holder it was accepted and taken one step further. They used a base ten number system and assigned zero a numerical value. </a:t>
            </a:r>
          </a:p>
          <a:p>
            <a:endParaRPr lang="en-US" sz="1200" dirty="0" smtClean="0">
              <a:latin typeface="Times New Roman"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dirty="0" smtClean="0">
                <a:latin typeface="Times New Roman" charset="0"/>
              </a:rPr>
              <a:t>The numerical system we use today evolved from this system. This acceptance of the number zero allowed the Indian </a:t>
            </a:r>
            <a:r>
              <a:rPr lang="en-US" altLang="en-US" sz="1200" dirty="0" err="1" smtClean="0">
                <a:latin typeface="Times New Roman" charset="0"/>
              </a:rPr>
              <a:t>mathametians</a:t>
            </a:r>
            <a:r>
              <a:rPr lang="en-US" altLang="en-US" sz="1200" dirty="0" smtClean="0">
                <a:latin typeface="Times New Roman" charset="0"/>
              </a:rPr>
              <a:t> to develop another new concept, ”the negative number”. If zero had a numerical vale then you could have less than zero, as in 2-3=-1. </a:t>
            </a:r>
          </a:p>
          <a:p>
            <a:endParaRPr lang="en-GB" dirty="0"/>
          </a:p>
        </p:txBody>
      </p:sp>
      <p:sp>
        <p:nvSpPr>
          <p:cNvPr id="4" name="Slide Number Placeholder 3"/>
          <p:cNvSpPr>
            <a:spLocks noGrp="1"/>
          </p:cNvSpPr>
          <p:nvPr>
            <p:ph type="sldNum" sz="quarter" idx="10"/>
          </p:nvPr>
        </p:nvSpPr>
        <p:spPr/>
        <p:txBody>
          <a:bodyPr/>
          <a:lstStyle/>
          <a:p>
            <a:fld id="{0A996484-C3C5-884B-978F-FD2841A4D683}" type="slidenum">
              <a:rPr lang="en-US" smtClean="0"/>
              <a:pPr/>
              <a:t>13</a:t>
            </a:fld>
            <a:endParaRPr lang="en-US"/>
          </a:p>
        </p:txBody>
      </p:sp>
    </p:spTree>
    <p:extLst>
      <p:ext uri="{BB962C8B-B14F-4D97-AF65-F5344CB8AC3E}">
        <p14:creationId xmlns:p14="http://schemas.microsoft.com/office/powerpoint/2010/main" val="1528087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A996484-C3C5-884B-978F-FD2841A4D683}" type="slidenum">
              <a:rPr lang="en-US" smtClean="0"/>
              <a:pPr/>
              <a:t>14</a:t>
            </a:fld>
            <a:endParaRPr lang="en-US"/>
          </a:p>
        </p:txBody>
      </p:sp>
    </p:spTree>
    <p:extLst>
      <p:ext uri="{BB962C8B-B14F-4D97-AF65-F5344CB8AC3E}">
        <p14:creationId xmlns:p14="http://schemas.microsoft.com/office/powerpoint/2010/main" val="1547513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latin typeface="Arial" charset="0"/>
                <a:ea typeface="ＭＳ Ｐゴシック" charset="0"/>
                <a:cs typeface="+mn-cs"/>
              </a:rPr>
              <a:t>Given that he was building on the knowledge and understanding of </a:t>
            </a:r>
            <a:r>
              <a:rPr lang="en-GB" sz="1200" kern="1200" dirty="0" smtClean="0">
                <a:solidFill>
                  <a:schemeClr val="tx1"/>
                </a:solidFill>
                <a:latin typeface="Arial" charset="0"/>
                <a:ea typeface="ＭＳ Ｐゴシック" charset="0"/>
                <a:cs typeface="+mn-cs"/>
                <a:hlinkClick r:id="rId3"/>
              </a:rPr>
              <a:t>Brahmagupta it is not surprising that Bhaskaracharya understood about zero and negative numbers. </a:t>
            </a:r>
          </a:p>
          <a:p>
            <a:endParaRPr lang="en-GB" sz="1200" kern="1200" dirty="0" smtClean="0">
              <a:solidFill>
                <a:schemeClr val="tx1"/>
              </a:solidFill>
              <a:latin typeface="Arial" charset="0"/>
              <a:ea typeface="ＭＳ Ｐゴシック" charset="0"/>
              <a:cs typeface="+mn-cs"/>
              <a:hlinkClick r:id="rId3"/>
            </a:endParaRPr>
          </a:p>
          <a:p>
            <a:r>
              <a:rPr lang="en-GB" sz="1200" kern="1200" dirty="0" smtClean="0">
                <a:solidFill>
                  <a:schemeClr val="tx1"/>
                </a:solidFill>
                <a:latin typeface="Arial" charset="0"/>
                <a:ea typeface="ＭＳ Ｐゴシック" charset="0"/>
                <a:cs typeface="+mn-cs"/>
                <a:hlinkClick r:id="rId3"/>
              </a:rPr>
              <a:t>However his understanding went further even than that of Brahmagupta.</a:t>
            </a:r>
            <a:endParaRPr lang="en-GB" dirty="0"/>
          </a:p>
        </p:txBody>
      </p:sp>
      <p:sp>
        <p:nvSpPr>
          <p:cNvPr id="4" name="Slide Number Placeholder 3"/>
          <p:cNvSpPr>
            <a:spLocks noGrp="1"/>
          </p:cNvSpPr>
          <p:nvPr>
            <p:ph type="sldNum" sz="quarter" idx="10"/>
          </p:nvPr>
        </p:nvSpPr>
        <p:spPr/>
        <p:txBody>
          <a:bodyPr/>
          <a:lstStyle/>
          <a:p>
            <a:fld id="{0A996484-C3C5-884B-978F-FD2841A4D683}" type="slidenum">
              <a:rPr lang="en-US" smtClean="0"/>
              <a:pPr/>
              <a:t>15</a:t>
            </a:fld>
            <a:endParaRPr lang="en-US"/>
          </a:p>
        </p:txBody>
      </p:sp>
    </p:spTree>
    <p:extLst>
      <p:ext uri="{BB962C8B-B14F-4D97-AF65-F5344CB8AC3E}">
        <p14:creationId xmlns:p14="http://schemas.microsoft.com/office/powerpoint/2010/main" val="1436696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mn-cs"/>
              </a:rPr>
              <a:t> Although it seems strange to image a place value system with no place holder for “nothing,” it makes perfect sense when you see the Chinese method for writing and calculating numbers. </a:t>
            </a:r>
            <a:endParaRPr lang="en-US" dirty="0" smtClean="0">
              <a:effectLst/>
            </a:endParaRPr>
          </a:p>
          <a:p>
            <a:endParaRPr lang="en-US" sz="1200" kern="1200" dirty="0" smtClean="0">
              <a:solidFill>
                <a:schemeClr val="tx1"/>
              </a:solidFill>
              <a:effectLst/>
              <a:latin typeface="Arial" charset="0"/>
              <a:ea typeface="ＭＳ Ｐゴシック" charset="0"/>
              <a:cs typeface="+mn-cs"/>
            </a:endParaRPr>
          </a:p>
          <a:p>
            <a:r>
              <a:rPr lang="en-US" sz="1200" kern="1200" dirty="0" smtClean="0">
                <a:solidFill>
                  <a:schemeClr val="tx1"/>
                </a:solidFill>
                <a:effectLst/>
                <a:latin typeface="Arial" charset="0"/>
                <a:ea typeface="ＭＳ Ｐゴシック" charset="0"/>
                <a:cs typeface="+mn-cs"/>
              </a:rPr>
              <a:t>The Chinese used a counting board to do their math, and an additive system to write their numbers. </a:t>
            </a:r>
            <a:endParaRPr lang="en-US" dirty="0" smtClean="0">
              <a:effectLst/>
            </a:endParaRPr>
          </a:p>
          <a:p>
            <a:endParaRPr lang="en-US" sz="1200" kern="1200" dirty="0" smtClean="0">
              <a:solidFill>
                <a:schemeClr val="tx1"/>
              </a:solidFill>
              <a:effectLst/>
              <a:latin typeface="Arial" charset="0"/>
              <a:ea typeface="ＭＳ Ｐゴシック" charset="0"/>
              <a:cs typeface="+mn-cs"/>
            </a:endParaRPr>
          </a:p>
          <a:p>
            <a:r>
              <a:rPr lang="en-US" sz="1200" kern="1200" dirty="0" smtClean="0">
                <a:solidFill>
                  <a:schemeClr val="tx1"/>
                </a:solidFill>
                <a:effectLst/>
                <a:latin typeface="Arial" charset="0"/>
                <a:ea typeface="ＭＳ Ｐゴシック" charset="0"/>
                <a:cs typeface="+mn-cs"/>
              </a:rPr>
              <a:t>Any missing places were left blank on the counting board. After the introduction of the </a:t>
            </a:r>
            <a:r>
              <a:rPr lang="en-US" sz="1200" b="1" kern="1200" dirty="0" smtClean="0">
                <a:solidFill>
                  <a:schemeClr val="tx1"/>
                </a:solidFill>
                <a:effectLst/>
                <a:latin typeface="Arial" charset="0"/>
                <a:ea typeface="ＭＳ Ｐゴシック" charset="0"/>
                <a:cs typeface="+mn-cs"/>
              </a:rPr>
              <a:t>zero </a:t>
            </a:r>
            <a:r>
              <a:rPr lang="en-US" sz="1200" kern="1200" dirty="0" smtClean="0">
                <a:solidFill>
                  <a:schemeClr val="tx1"/>
                </a:solidFill>
                <a:effectLst/>
                <a:latin typeface="Arial" charset="0"/>
                <a:ea typeface="ＭＳ Ｐゴシック" charset="0"/>
                <a:cs typeface="+mn-cs"/>
              </a:rPr>
              <a:t>symbol, the counting board could be retired. </a:t>
            </a:r>
            <a:endParaRPr lang="en-US" dirty="0" smtClean="0">
              <a:effectLst/>
            </a:endParaRPr>
          </a:p>
          <a:p>
            <a:endParaRPr lang="en-GB" dirty="0"/>
          </a:p>
        </p:txBody>
      </p:sp>
      <p:sp>
        <p:nvSpPr>
          <p:cNvPr id="4" name="Slide Number Placeholder 3"/>
          <p:cNvSpPr>
            <a:spLocks noGrp="1"/>
          </p:cNvSpPr>
          <p:nvPr>
            <p:ph type="sldNum" sz="quarter" idx="10"/>
          </p:nvPr>
        </p:nvSpPr>
        <p:spPr/>
        <p:txBody>
          <a:bodyPr/>
          <a:lstStyle/>
          <a:p>
            <a:fld id="{0A996484-C3C5-884B-978F-FD2841A4D683}" type="slidenum">
              <a:rPr lang="en-US" smtClean="0"/>
              <a:pPr/>
              <a:t>16</a:t>
            </a:fld>
            <a:endParaRPr lang="en-US"/>
          </a:p>
        </p:txBody>
      </p:sp>
    </p:spTree>
    <p:extLst>
      <p:ext uri="{BB962C8B-B14F-4D97-AF65-F5344CB8AC3E}">
        <p14:creationId xmlns:p14="http://schemas.microsoft.com/office/powerpoint/2010/main" val="1547879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dirty="0" smtClean="0">
                <a:latin typeface="Times New Roman" charset="0"/>
              </a:rPr>
              <a:t>In the seventh century AD the Arabic Empire began its conquest, spreading from Egypt, Syria, Persia and Jerusalem, to the Indus River in the east and the Algiers in the West. By the middle of the eighth century they were in control of Spain and India and China, absorbing the wisdom of the people they conquered along with the Indian numerical system.</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This work was the first in what is now Iraq to use zero as a place holder in positional base notation.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i="1" kern="1200" dirty="0" smtClean="0">
              <a:solidFill>
                <a:schemeClr val="tx1"/>
              </a:solidFill>
              <a:effectLst/>
              <a:latin typeface="Arial" charset="0"/>
              <a:ea typeface="ＭＳ Ｐゴシック" charset="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kern="1200" dirty="0" err="1" smtClean="0">
                <a:solidFill>
                  <a:schemeClr val="tx1"/>
                </a:solidFill>
                <a:effectLst/>
                <a:latin typeface="Arial" charset="0"/>
                <a:ea typeface="ＭＳ Ｐゴシック" charset="0"/>
                <a:cs typeface="+mn-cs"/>
              </a:rPr>
              <a:t>Al'Khwarizmi</a:t>
            </a:r>
            <a:r>
              <a:rPr lang="en-US" sz="1200" i="1" kern="1200" dirty="0" smtClean="0">
                <a:solidFill>
                  <a:schemeClr val="tx1"/>
                </a:solidFill>
                <a:effectLst/>
                <a:latin typeface="Arial" charset="0"/>
                <a:ea typeface="ＭＳ Ｐゴシック" charset="0"/>
                <a:cs typeface="+mn-cs"/>
              </a:rPr>
              <a:t> </a:t>
            </a:r>
            <a:r>
              <a:rPr lang="en-US" sz="1200" kern="1200" dirty="0" smtClean="0">
                <a:solidFill>
                  <a:schemeClr val="tx1"/>
                </a:solidFill>
                <a:effectLst/>
                <a:latin typeface="Arial" charset="0"/>
                <a:ea typeface="ＭＳ Ｐゴシック" charset="0"/>
                <a:cs typeface="+mn-cs"/>
              </a:rPr>
              <a:t>describes the Indian place-value system of numerals based on 1,2,3,4,5,6,7,8,9 and 0.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mn-cs"/>
            </a:endParaRPr>
          </a:p>
          <a:p>
            <a:r>
              <a:rPr lang="en-GB" sz="1200" kern="1200" dirty="0" smtClean="0">
                <a:solidFill>
                  <a:schemeClr val="tx1"/>
                </a:solidFill>
                <a:latin typeface="Arial" charset="0"/>
                <a:ea typeface="ＭＳ Ｐゴシック" charset="0"/>
                <a:cs typeface="+mn-cs"/>
              </a:rPr>
              <a:t>By 879 AD, zero was written almost as we now know it, an oval - but in this case smaller than the other numbers. And thanks to the conquest of Spain by the Moors, zero finally reached Europe; by the middle of the twelfth century, translations of Al-</a:t>
            </a:r>
            <a:r>
              <a:rPr lang="en-GB" sz="1200" kern="1200" dirty="0" err="1" smtClean="0">
                <a:solidFill>
                  <a:schemeClr val="tx1"/>
                </a:solidFill>
                <a:latin typeface="Arial" charset="0"/>
                <a:ea typeface="ＭＳ Ｐゴシック" charset="0"/>
                <a:cs typeface="+mn-cs"/>
              </a:rPr>
              <a:t>Khowarizmi's</a:t>
            </a:r>
            <a:r>
              <a:rPr lang="en-GB" sz="1200" kern="1200" dirty="0" smtClean="0">
                <a:solidFill>
                  <a:schemeClr val="tx1"/>
                </a:solidFill>
                <a:latin typeface="Arial" charset="0"/>
                <a:ea typeface="ＭＳ Ｐゴシック" charset="0"/>
                <a:cs typeface="+mn-cs"/>
              </a:rPr>
              <a:t> work had weaved their way to England.</a:t>
            </a:r>
            <a:endParaRPr lang="en-US" dirty="0" smtClean="0"/>
          </a:p>
          <a:p>
            <a:endParaRPr lang="en-US" dirty="0"/>
          </a:p>
        </p:txBody>
      </p:sp>
      <p:sp>
        <p:nvSpPr>
          <p:cNvPr id="4" name="Slide Number Placeholder 3"/>
          <p:cNvSpPr>
            <a:spLocks noGrp="1"/>
          </p:cNvSpPr>
          <p:nvPr>
            <p:ph type="sldNum" sz="quarter" idx="10"/>
          </p:nvPr>
        </p:nvSpPr>
        <p:spPr/>
        <p:txBody>
          <a:bodyPr/>
          <a:lstStyle/>
          <a:p>
            <a:fld id="{0A996484-C3C5-884B-978F-FD2841A4D683}" type="slidenum">
              <a:rPr lang="en-US" smtClean="0"/>
              <a:pPr/>
              <a:t>17</a:t>
            </a:fld>
            <a:endParaRPr lang="en-US"/>
          </a:p>
        </p:txBody>
      </p:sp>
    </p:spTree>
    <p:extLst>
      <p:ext uri="{BB962C8B-B14F-4D97-AF65-F5344CB8AC3E}">
        <p14:creationId xmlns:p14="http://schemas.microsoft.com/office/powerpoint/2010/main" val="827767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The Hindu-Arabic numeral system (base 10) reached Europe in the 11th century, via the Iberian Peninsula through Spanish Muslims in the Middle ages</a:t>
            </a:r>
            <a:endParaRPr lang="en-US" dirty="0" smtClean="0"/>
          </a:p>
          <a:p>
            <a:endParaRPr lang="en-US" dirty="0" smtClean="0"/>
          </a:p>
          <a:p>
            <a:r>
              <a:rPr lang="en-US" sz="1200" kern="1200" dirty="0" smtClean="0">
                <a:solidFill>
                  <a:schemeClr val="tx1"/>
                </a:solidFill>
                <a:effectLst/>
                <a:latin typeface="Arial" charset="0"/>
                <a:ea typeface="ＭＳ Ｐゴシック" charset="0"/>
                <a:cs typeface="+mn-cs"/>
              </a:rPr>
              <a:t>Introduced in Europe by Leonardo Fibonacci. </a:t>
            </a:r>
            <a:r>
              <a:rPr lang="en-US" sz="1200" kern="1200" baseline="0" dirty="0" smtClean="0">
                <a:solidFill>
                  <a:schemeClr val="tx1"/>
                </a:solidFill>
                <a:effectLst/>
                <a:latin typeface="Arial" charset="0"/>
                <a:ea typeface="ＭＳ Ｐゴシック" charset="0"/>
                <a:cs typeface="+mn-cs"/>
              </a:rPr>
              <a:t> </a:t>
            </a:r>
            <a:r>
              <a:rPr lang="en-US" sz="1200" kern="1200" dirty="0" smtClean="0">
                <a:solidFill>
                  <a:schemeClr val="tx1"/>
                </a:solidFill>
                <a:effectLst/>
                <a:latin typeface="Arial" charset="0"/>
                <a:ea typeface="ＭＳ Ｐゴシック" charset="0"/>
                <a:cs typeface="+mn-cs"/>
              </a:rPr>
              <a:t>Translation from Al-Khwarizmi.</a:t>
            </a:r>
          </a:p>
          <a:p>
            <a:pPr eaLnBrk="1" hangingPunct="1">
              <a:buFont typeface="Wingdings" charset="2"/>
              <a:buNone/>
              <a:defRPr/>
            </a:pPr>
            <a:endParaRPr lang="en-US" altLang="en-US" dirty="0" smtClean="0">
              <a:latin typeface="Times New Roman" charset="0"/>
            </a:endParaRPr>
          </a:p>
          <a:p>
            <a:pPr marL="0" marR="0" indent="0" algn="l" defTabSz="914400" rtl="0" eaLnBrk="1" fontAlgn="base" latinLnBrk="0" hangingPunct="1">
              <a:lnSpc>
                <a:spcPct val="100000"/>
              </a:lnSpc>
              <a:spcBef>
                <a:spcPct val="30000"/>
              </a:spcBef>
              <a:spcAft>
                <a:spcPct val="0"/>
              </a:spcAft>
              <a:buClrTx/>
              <a:buSzTx/>
              <a:buFont typeface="Wingdings" charset="2"/>
              <a:buNone/>
              <a:tabLst/>
              <a:defRPr/>
            </a:pPr>
            <a:r>
              <a:rPr lang="en-US" altLang="en-US" sz="1200" dirty="0" smtClean="0">
                <a:latin typeface="Times New Roman" charset="0"/>
              </a:rPr>
              <a:t>Fibonacci, an Italian educated in North Africa, learned Arabic mathematics and introduced them to the western world in his book, “Liber Abaci”, published in 1202. Italian bankers and merchants found Arabic numbers and calculation so much easier than previous methods that they accepted it and zero immediately. </a:t>
            </a:r>
          </a:p>
        </p:txBody>
      </p:sp>
      <p:sp>
        <p:nvSpPr>
          <p:cNvPr id="4" name="Slide Number Placeholder 3"/>
          <p:cNvSpPr>
            <a:spLocks noGrp="1"/>
          </p:cNvSpPr>
          <p:nvPr>
            <p:ph type="sldNum" sz="quarter" idx="10"/>
          </p:nvPr>
        </p:nvSpPr>
        <p:spPr/>
        <p:txBody>
          <a:bodyPr/>
          <a:lstStyle/>
          <a:p>
            <a:fld id="{0A996484-C3C5-884B-978F-FD2841A4D683}" type="slidenum">
              <a:rPr lang="en-US" smtClean="0"/>
              <a:pPr/>
              <a:t>18</a:t>
            </a:fld>
            <a:endParaRPr lang="en-US"/>
          </a:p>
        </p:txBody>
      </p:sp>
    </p:spTree>
    <p:extLst>
      <p:ext uri="{BB962C8B-B14F-4D97-AF65-F5344CB8AC3E}">
        <p14:creationId xmlns:p14="http://schemas.microsoft.com/office/powerpoint/2010/main" val="511982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Wingdings" charset="2"/>
              <a:buNone/>
              <a:defRPr/>
            </a:pPr>
            <a:endParaRPr lang="en-US" altLang="en-US" dirty="0" smtClean="0">
              <a:latin typeface="Times New Roman" charset="0"/>
            </a:endParaRPr>
          </a:p>
          <a:p>
            <a:pPr eaLnBrk="1" hangingPunct="1">
              <a:buFont typeface="Wingdings" charset="2"/>
              <a:buNone/>
              <a:defRPr/>
            </a:pPr>
            <a:r>
              <a:rPr lang="en-US" altLang="en-US" dirty="0" smtClean="0">
                <a:latin typeface="Times New Roman" charset="0"/>
              </a:rPr>
              <a:t>In the twelfth century, Maimonides, a Jewish mathematician and Rabbi living in a Spain under Muslin rule declared that Aristotle was wrong. For Aristotle the universe had always existed. Maimonides said this contradicted the Bible, which stated that God created the world out a void. Now Zero became acceptable to Jewish scholars as well.</a:t>
            </a:r>
          </a:p>
          <a:p>
            <a:pPr eaLnBrk="1" hangingPunct="1">
              <a:buFont typeface="Wingdings" charset="2"/>
              <a:buNone/>
              <a:defRPr/>
            </a:pPr>
            <a:endParaRPr lang="en-US" altLang="en-US" dirty="0" smtClean="0">
              <a:latin typeface="Times New Roman" charset="0"/>
            </a:endParaRPr>
          </a:p>
          <a:p>
            <a:pPr marL="0" marR="0" indent="0" algn="l" defTabSz="914400" rtl="0" eaLnBrk="1" fontAlgn="base" latinLnBrk="0" hangingPunct="1">
              <a:lnSpc>
                <a:spcPct val="100000"/>
              </a:lnSpc>
              <a:spcBef>
                <a:spcPct val="30000"/>
              </a:spcBef>
              <a:spcAft>
                <a:spcPct val="0"/>
              </a:spcAft>
              <a:buClrTx/>
              <a:buSzTx/>
              <a:buFont typeface="Wingdings" charset="2"/>
              <a:buNone/>
              <a:tabLst/>
              <a:defRPr/>
            </a:pPr>
            <a:r>
              <a:rPr lang="en-US" altLang="en-US" sz="1200" dirty="0" smtClean="0">
                <a:latin typeface="Times New Roman" charset="0"/>
              </a:rPr>
              <a:t>The final resistance to zero was broken during the twelfth and thirteenth centuries. Peasants, noblemen, monks, and even children went off to fight the infidels. Many never to return, but those who did brought with them Eastern ideas, as well as silks and leprosy. In 1277 </a:t>
            </a:r>
            <a:r>
              <a:rPr lang="en-US" altLang="en-US" sz="1200" dirty="0" err="1" smtClean="0">
                <a:latin typeface="Times New Roman" charset="0"/>
              </a:rPr>
              <a:t>Tempier</a:t>
            </a:r>
            <a:r>
              <a:rPr lang="en-US" altLang="en-US" sz="1200" dirty="0" smtClean="0">
                <a:latin typeface="Times New Roman" charset="0"/>
              </a:rPr>
              <a:t>, a bishop in Paris, declared that to say that God could not create from a void was to say that God was not all powerful. Zero was beginning to gain acceptance in the west.  </a:t>
            </a:r>
          </a:p>
          <a:p>
            <a:pPr eaLnBrk="1" hangingPunct="1">
              <a:buFont typeface="Wingdings" charset="2"/>
              <a:buNone/>
              <a:defRPr/>
            </a:pPr>
            <a:endParaRPr lang="en-US" altLang="en-US" dirty="0" smtClean="0">
              <a:latin typeface="Times New Roman" charset="0"/>
            </a:endParaRPr>
          </a:p>
          <a:p>
            <a:pPr eaLnBrk="1" hangingPunct="1">
              <a:buFont typeface="Wingdings" charset="2"/>
              <a:buNone/>
              <a:defRPr/>
            </a:pPr>
            <a:r>
              <a:rPr lang="en-US" altLang="en-US" dirty="0" smtClean="0">
                <a:latin typeface="Times New Roman" charset="0"/>
              </a:rPr>
              <a:t>The government and Church still resisted this change and in 1299 Florence outlawed the use of Arabic numerals on the grounds that the numbers were too easily altered. Businessmen continued to use them, even using them to send code messages. Now zero and Arabic numerals were an accepted form of calculation . </a:t>
            </a:r>
          </a:p>
        </p:txBody>
      </p:sp>
      <p:sp>
        <p:nvSpPr>
          <p:cNvPr id="4" name="Slide Number Placeholder 3"/>
          <p:cNvSpPr>
            <a:spLocks noGrp="1"/>
          </p:cNvSpPr>
          <p:nvPr>
            <p:ph type="sldNum" sz="quarter" idx="10"/>
          </p:nvPr>
        </p:nvSpPr>
        <p:spPr/>
        <p:txBody>
          <a:bodyPr/>
          <a:lstStyle/>
          <a:p>
            <a:fld id="{0A996484-C3C5-884B-978F-FD2841A4D683}" type="slidenum">
              <a:rPr lang="en-US" smtClean="0"/>
              <a:pPr/>
              <a:t>19</a:t>
            </a:fld>
            <a:endParaRPr lang="en-US"/>
          </a:p>
        </p:txBody>
      </p:sp>
    </p:spTree>
    <p:extLst>
      <p:ext uri="{BB962C8B-B14F-4D97-AF65-F5344CB8AC3E}">
        <p14:creationId xmlns:p14="http://schemas.microsoft.com/office/powerpoint/2010/main" val="1751829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 typeface="Wingdings" charset="2"/>
              <a:buNone/>
              <a:tabLst/>
              <a:defRPr/>
            </a:pPr>
            <a:r>
              <a:rPr lang="en-US" altLang="en-US" sz="1200" dirty="0" smtClean="0">
                <a:latin typeface="Times New Roman" charset="0"/>
              </a:rPr>
              <a:t>The final resistance to zero was broken during the twelfth and thirteenth centuries. Peasants, noblemen, monks, and even children went off to fight the infidels. Many never to return, but those who did brought with them Eastern ideas, as well as silks and leprosy. In 1277 </a:t>
            </a:r>
            <a:r>
              <a:rPr lang="en-US" altLang="en-US" sz="1200" dirty="0" err="1" smtClean="0">
                <a:latin typeface="Times New Roman" charset="0"/>
              </a:rPr>
              <a:t>Tempier</a:t>
            </a:r>
            <a:r>
              <a:rPr lang="en-US" altLang="en-US" sz="1200" dirty="0" smtClean="0">
                <a:latin typeface="Times New Roman" charset="0"/>
              </a:rPr>
              <a:t>, a bishop in Paris, declared that to say that God could not create from a void was to say that God was not all powerful. Zero was beginning to gain acceptance in the west.  </a:t>
            </a:r>
          </a:p>
          <a:p>
            <a:pPr eaLnBrk="1" hangingPunct="1">
              <a:buFont typeface="Wingdings" charset="2"/>
              <a:buNone/>
              <a:defRPr/>
            </a:pPr>
            <a:endParaRPr lang="en-US" altLang="en-US" dirty="0" smtClean="0">
              <a:latin typeface="Times New Roman" charset="0"/>
            </a:endParaRPr>
          </a:p>
          <a:p>
            <a:pPr eaLnBrk="1" hangingPunct="1">
              <a:buFont typeface="Wingdings" charset="2"/>
              <a:buNone/>
              <a:defRPr/>
            </a:pPr>
            <a:r>
              <a:rPr lang="en-US" altLang="en-US" dirty="0" smtClean="0">
                <a:latin typeface="Times New Roman" charset="0"/>
              </a:rPr>
              <a:t>The government and Church still resisted this change and in 1299 Florence outlawed the use of Arabic numerals on the grounds that the numbers were too easily altered. Businessmen continued to use them, even using them to send code messages. Now zero and Arabic numerals were an accepted form of calculation . </a:t>
            </a:r>
          </a:p>
          <a:p>
            <a:pPr eaLnBrk="1" hangingPunct="1">
              <a:buFont typeface="Wingdings" charset="2"/>
              <a:buNone/>
              <a:defRPr/>
            </a:pPr>
            <a:endParaRPr lang="en-US" altLang="en-US" dirty="0" smtClean="0">
              <a:latin typeface="Times New Roman" charset="0"/>
            </a:endParaRPr>
          </a:p>
          <a:p>
            <a:pPr eaLnBrk="1" hangingPunct="1">
              <a:buFont typeface="Wingdings" charset="2"/>
              <a:buNone/>
              <a:defRPr/>
            </a:pPr>
            <a:r>
              <a:rPr lang="en-US" altLang="en-US" dirty="0" smtClean="0">
                <a:latin typeface="Times New Roman" charset="0"/>
              </a:rPr>
              <a:t>Up until the 13</a:t>
            </a:r>
            <a:r>
              <a:rPr lang="en-US" altLang="en-US" baseline="30000" dirty="0" smtClean="0">
                <a:latin typeface="Times New Roman" charset="0"/>
              </a:rPr>
              <a:t>th</a:t>
            </a:r>
            <a:r>
              <a:rPr lang="en-US" altLang="en-US" dirty="0" smtClean="0">
                <a:latin typeface="Times New Roman" charset="0"/>
              </a:rPr>
              <a:t> century Europe was still using roman</a:t>
            </a:r>
            <a:r>
              <a:rPr lang="en-US" altLang="en-US" baseline="0" dirty="0" smtClean="0">
                <a:latin typeface="Times New Roman" charset="0"/>
              </a:rPr>
              <a:t> numerals.</a:t>
            </a:r>
            <a:endParaRPr lang="en-US" altLang="en-US" dirty="0" smtClean="0">
              <a:latin typeface="Times New Roman" charset="0"/>
            </a:endParaRPr>
          </a:p>
        </p:txBody>
      </p:sp>
      <p:sp>
        <p:nvSpPr>
          <p:cNvPr id="4" name="Slide Number Placeholder 3"/>
          <p:cNvSpPr>
            <a:spLocks noGrp="1"/>
          </p:cNvSpPr>
          <p:nvPr>
            <p:ph type="sldNum" sz="quarter" idx="10"/>
          </p:nvPr>
        </p:nvSpPr>
        <p:spPr/>
        <p:txBody>
          <a:bodyPr/>
          <a:lstStyle/>
          <a:p>
            <a:fld id="{0A996484-C3C5-884B-978F-FD2841A4D683}" type="slidenum">
              <a:rPr lang="en-US" smtClean="0"/>
              <a:pPr/>
              <a:t>20</a:t>
            </a:fld>
            <a:endParaRPr lang="en-US"/>
          </a:p>
        </p:txBody>
      </p:sp>
    </p:spTree>
    <p:extLst>
      <p:ext uri="{BB962C8B-B14F-4D97-AF65-F5344CB8AC3E}">
        <p14:creationId xmlns:p14="http://schemas.microsoft.com/office/powerpoint/2010/main" val="212294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latin typeface="Arial" charset="0"/>
                <a:ea typeface="ＭＳ Ｐゴシック" charset="0"/>
                <a:cs typeface="+mn-cs"/>
              </a:rPr>
              <a:t>By 1550, the new numerals were the dominant number system across Europe, and mathematics was once again in growth. </a:t>
            </a:r>
            <a:endParaRPr lang="en-GB" dirty="0"/>
          </a:p>
        </p:txBody>
      </p:sp>
      <p:sp>
        <p:nvSpPr>
          <p:cNvPr id="4" name="Slide Number Placeholder 3"/>
          <p:cNvSpPr>
            <a:spLocks noGrp="1"/>
          </p:cNvSpPr>
          <p:nvPr>
            <p:ph type="sldNum" sz="quarter" idx="10"/>
          </p:nvPr>
        </p:nvSpPr>
        <p:spPr/>
        <p:txBody>
          <a:bodyPr/>
          <a:lstStyle/>
          <a:p>
            <a:fld id="{0A996484-C3C5-884B-978F-FD2841A4D683}" type="slidenum">
              <a:rPr lang="en-US" smtClean="0"/>
              <a:pPr/>
              <a:t>21</a:t>
            </a:fld>
            <a:endParaRPr lang="en-US"/>
          </a:p>
        </p:txBody>
      </p:sp>
    </p:spTree>
    <p:extLst>
      <p:ext uri="{BB962C8B-B14F-4D97-AF65-F5344CB8AC3E}">
        <p14:creationId xmlns:p14="http://schemas.microsoft.com/office/powerpoint/2010/main" val="1256949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996484-C3C5-884B-978F-FD2841A4D683}" type="slidenum">
              <a:rPr lang="en-US" smtClean="0"/>
              <a:pPr/>
              <a:t>23</a:t>
            </a:fld>
            <a:endParaRPr lang="en-US"/>
          </a:p>
        </p:txBody>
      </p:sp>
    </p:spTree>
    <p:extLst>
      <p:ext uri="{BB962C8B-B14F-4D97-AF65-F5344CB8AC3E}">
        <p14:creationId xmlns:p14="http://schemas.microsoft.com/office/powerpoint/2010/main" val="1001514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latin typeface="Times New Roman" charset="0"/>
              </a:rPr>
              <a:t>Nearly every culture has a creation myth or story, and most begin with an empty void and churning chaos. This concept was frightening to the western mind, so while the idea of zero spread and was used throughout the east, it was resisted and even called evil in the west. </a:t>
            </a:r>
            <a:endParaRPr lang="en-GB" noProof="0" dirty="0" smtClean="0"/>
          </a:p>
          <a:p>
            <a:endParaRPr lang="en-GB" dirty="0"/>
          </a:p>
        </p:txBody>
      </p:sp>
      <p:sp>
        <p:nvSpPr>
          <p:cNvPr id="4" name="Slide Number Placeholder 3"/>
          <p:cNvSpPr>
            <a:spLocks noGrp="1"/>
          </p:cNvSpPr>
          <p:nvPr>
            <p:ph type="sldNum" sz="quarter" idx="10"/>
          </p:nvPr>
        </p:nvSpPr>
        <p:spPr/>
        <p:txBody>
          <a:bodyPr/>
          <a:lstStyle/>
          <a:p>
            <a:fld id="{0A996484-C3C5-884B-978F-FD2841A4D683}" type="slidenum">
              <a:rPr lang="en-US" smtClean="0"/>
              <a:pPr/>
              <a:t>2</a:t>
            </a:fld>
            <a:endParaRPr lang="en-US"/>
          </a:p>
        </p:txBody>
      </p:sp>
    </p:spTree>
    <p:extLst>
      <p:ext uri="{BB962C8B-B14F-4D97-AF65-F5344CB8AC3E}">
        <p14:creationId xmlns:p14="http://schemas.microsoft.com/office/powerpoint/2010/main" val="1543054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Invented what we know as Cartesian coordinate system. Coordinate represents</a:t>
            </a:r>
            <a:r>
              <a:rPr lang="en-GB" baseline="0" dirty="0" smtClean="0"/>
              <a:t> location in space but this requires an origin (left or right of where?). </a:t>
            </a:r>
          </a:p>
          <a:p>
            <a:endParaRPr lang="en-GB" baseline="0" dirty="0" smtClean="0"/>
          </a:p>
          <a:p>
            <a:r>
              <a:rPr lang="en-GB" baseline="0" dirty="0" smtClean="0"/>
              <a:t>Mathematicians were now able to represent geometric shapes by equations and zero was at the centre of this.</a:t>
            </a:r>
          </a:p>
        </p:txBody>
      </p:sp>
      <p:sp>
        <p:nvSpPr>
          <p:cNvPr id="4" name="Slide Number Placeholder 3"/>
          <p:cNvSpPr>
            <a:spLocks noGrp="1"/>
          </p:cNvSpPr>
          <p:nvPr>
            <p:ph type="sldNum" sz="quarter" idx="10"/>
          </p:nvPr>
        </p:nvSpPr>
        <p:spPr/>
        <p:txBody>
          <a:bodyPr/>
          <a:lstStyle/>
          <a:p>
            <a:fld id="{0A996484-C3C5-884B-978F-FD2841A4D683}" type="slidenum">
              <a:rPr lang="en-US" smtClean="0"/>
              <a:pPr/>
              <a:t>25</a:t>
            </a:fld>
            <a:endParaRPr lang="en-US"/>
          </a:p>
        </p:txBody>
      </p:sp>
    </p:spTree>
    <p:extLst>
      <p:ext uri="{BB962C8B-B14F-4D97-AF65-F5344CB8AC3E}">
        <p14:creationId xmlns:p14="http://schemas.microsoft.com/office/powerpoint/2010/main" val="1821821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tangent is a line that just ‘kisses’ a curve.</a:t>
            </a:r>
          </a:p>
          <a:p>
            <a:endParaRPr lang="en-US" dirty="0" smtClean="0"/>
          </a:p>
          <a:p>
            <a:r>
              <a:rPr lang="en-US" dirty="0" smtClean="0"/>
              <a:t>Really important for studying motion</a:t>
            </a:r>
            <a:r>
              <a:rPr lang="en-US" baseline="0" dirty="0" smtClean="0"/>
              <a:t> because bound objects would ‘fly off at a tangent’ if the binding force were removed.</a:t>
            </a:r>
            <a:endParaRPr lang="en-US" dirty="0"/>
          </a:p>
        </p:txBody>
      </p:sp>
      <p:sp>
        <p:nvSpPr>
          <p:cNvPr id="4" name="Slide Number Placeholder 3"/>
          <p:cNvSpPr>
            <a:spLocks noGrp="1"/>
          </p:cNvSpPr>
          <p:nvPr>
            <p:ph type="sldNum" sz="quarter" idx="10"/>
          </p:nvPr>
        </p:nvSpPr>
        <p:spPr/>
        <p:txBody>
          <a:bodyPr/>
          <a:lstStyle/>
          <a:p>
            <a:fld id="{0A996484-C3C5-884B-978F-FD2841A4D683}" type="slidenum">
              <a:rPr lang="en-US" smtClean="0"/>
              <a:pPr/>
              <a:t>29</a:t>
            </a:fld>
            <a:endParaRPr lang="en-US"/>
          </a:p>
        </p:txBody>
      </p:sp>
    </p:spTree>
    <p:extLst>
      <p:ext uri="{BB962C8B-B14F-4D97-AF65-F5344CB8AC3E}">
        <p14:creationId xmlns:p14="http://schemas.microsoft.com/office/powerpoint/2010/main" val="4186058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996484-C3C5-884B-978F-FD2841A4D683}" type="slidenum">
              <a:rPr lang="en-US" smtClean="0"/>
              <a:pPr/>
              <a:t>30</a:t>
            </a:fld>
            <a:endParaRPr lang="en-US"/>
          </a:p>
        </p:txBody>
      </p:sp>
    </p:spTree>
    <p:extLst>
      <p:ext uri="{BB962C8B-B14F-4D97-AF65-F5344CB8AC3E}">
        <p14:creationId xmlns:p14="http://schemas.microsoft.com/office/powerpoint/2010/main" val="5731007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sum infinite series</a:t>
            </a:r>
          </a:p>
          <a:p>
            <a:endParaRPr lang="en-US" dirty="0" smtClean="0"/>
          </a:p>
          <a:p>
            <a:r>
              <a:rPr lang="en-US" dirty="0" smtClean="0"/>
              <a:t>Can</a:t>
            </a:r>
            <a:r>
              <a:rPr lang="en-US" baseline="0" dirty="0" smtClean="0"/>
              <a:t> calculate the area and volume of complicated shapes</a:t>
            </a:r>
          </a:p>
          <a:p>
            <a:endParaRPr lang="en-US" baseline="0" dirty="0" smtClean="0"/>
          </a:p>
          <a:p>
            <a:r>
              <a:rPr lang="en-US" baseline="0" dirty="0" smtClean="0"/>
              <a:t>Can calculate tangent lines</a:t>
            </a:r>
          </a:p>
          <a:p>
            <a:endParaRPr lang="en-US" baseline="0" dirty="0" smtClean="0"/>
          </a:p>
          <a:p>
            <a:r>
              <a:rPr lang="is-IS" baseline="0" dirty="0" smtClean="0"/>
              <a:t>… but all methods rely on either dividing by zero or adding zero lots of times...</a:t>
            </a:r>
            <a:endParaRPr lang="en-US" dirty="0"/>
          </a:p>
        </p:txBody>
      </p:sp>
      <p:sp>
        <p:nvSpPr>
          <p:cNvPr id="4" name="Slide Number Placeholder 3"/>
          <p:cNvSpPr>
            <a:spLocks noGrp="1"/>
          </p:cNvSpPr>
          <p:nvPr>
            <p:ph type="sldNum" sz="quarter" idx="10"/>
          </p:nvPr>
        </p:nvSpPr>
        <p:spPr/>
        <p:txBody>
          <a:bodyPr/>
          <a:lstStyle/>
          <a:p>
            <a:fld id="{0A996484-C3C5-884B-978F-FD2841A4D683}" type="slidenum">
              <a:rPr lang="en-US" smtClean="0"/>
              <a:pPr/>
              <a:t>31</a:t>
            </a:fld>
            <a:endParaRPr lang="en-US"/>
          </a:p>
        </p:txBody>
      </p:sp>
    </p:spTree>
    <p:extLst>
      <p:ext uri="{BB962C8B-B14F-4D97-AF65-F5344CB8AC3E}">
        <p14:creationId xmlns:p14="http://schemas.microsoft.com/office/powerpoint/2010/main" val="17438994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Newton’s calculus was based on the idea</a:t>
            </a:r>
            <a:r>
              <a:rPr lang="en-US" baseline="0" dirty="0" smtClean="0"/>
              <a:t> of variables that ‘flow’ in time, fluxions and small changes (</a:t>
            </a:r>
            <a:r>
              <a:rPr lang="en-US" baseline="0" dirty="0" err="1" smtClean="0"/>
              <a:t>fluents</a:t>
            </a:r>
            <a:r>
              <a:rPr lang="en-US" baseline="0" dirty="0" smtClean="0"/>
              <a:t>).</a:t>
            </a:r>
          </a:p>
          <a:p>
            <a:endParaRPr lang="en-US" baseline="0" dirty="0" smtClean="0"/>
          </a:p>
          <a:p>
            <a:r>
              <a:rPr lang="en-US" baseline="0" dirty="0" smtClean="0"/>
              <a:t>He used a mathematical trick, letting y and x change and represented the changes as y dot and x dot.</a:t>
            </a:r>
            <a:endParaRPr lang="en-US" dirty="0"/>
          </a:p>
        </p:txBody>
      </p:sp>
      <p:sp>
        <p:nvSpPr>
          <p:cNvPr id="4" name="Slide Number Placeholder 3"/>
          <p:cNvSpPr>
            <a:spLocks noGrp="1"/>
          </p:cNvSpPr>
          <p:nvPr>
            <p:ph type="sldNum" sz="quarter" idx="10"/>
          </p:nvPr>
        </p:nvSpPr>
        <p:spPr/>
        <p:txBody>
          <a:bodyPr/>
          <a:lstStyle/>
          <a:p>
            <a:fld id="{0A996484-C3C5-884B-978F-FD2841A4D683}" type="slidenum">
              <a:rPr lang="en-US" smtClean="0"/>
              <a:pPr/>
              <a:t>32</a:t>
            </a:fld>
            <a:endParaRPr lang="en-US"/>
          </a:p>
        </p:txBody>
      </p:sp>
    </p:spTree>
    <p:extLst>
      <p:ext uri="{BB962C8B-B14F-4D97-AF65-F5344CB8AC3E}">
        <p14:creationId xmlns:p14="http://schemas.microsoft.com/office/powerpoint/2010/main" val="16677949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Liebiz</a:t>
            </a:r>
            <a:r>
              <a:rPr lang="en-US" dirty="0" smtClean="0"/>
              <a:t> calculus was slightly different but suffered from</a:t>
            </a:r>
            <a:r>
              <a:rPr lang="en-US" baseline="0" dirty="0" smtClean="0"/>
              <a:t> the same divide by zero problem.</a:t>
            </a:r>
            <a:endParaRPr lang="en-US" dirty="0"/>
          </a:p>
        </p:txBody>
      </p:sp>
      <p:sp>
        <p:nvSpPr>
          <p:cNvPr id="4" name="Slide Number Placeholder 3"/>
          <p:cNvSpPr>
            <a:spLocks noGrp="1"/>
          </p:cNvSpPr>
          <p:nvPr>
            <p:ph type="sldNum" sz="quarter" idx="10"/>
          </p:nvPr>
        </p:nvSpPr>
        <p:spPr/>
        <p:txBody>
          <a:bodyPr/>
          <a:lstStyle/>
          <a:p>
            <a:fld id="{0A996484-C3C5-884B-978F-FD2841A4D683}" type="slidenum">
              <a:rPr lang="en-US" smtClean="0"/>
              <a:pPr/>
              <a:t>37</a:t>
            </a:fld>
            <a:endParaRPr lang="en-US"/>
          </a:p>
        </p:txBody>
      </p:sp>
    </p:spTree>
    <p:extLst>
      <p:ext uri="{BB962C8B-B14F-4D97-AF65-F5344CB8AC3E}">
        <p14:creationId xmlns:p14="http://schemas.microsoft.com/office/powerpoint/2010/main" val="16030226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lHopital’s</a:t>
            </a:r>
            <a:r>
              <a:rPr lang="en-US" dirty="0" smtClean="0"/>
              <a:t> rule was not invented</a:t>
            </a:r>
            <a:r>
              <a:rPr lang="en-US" baseline="0" dirty="0" smtClean="0"/>
              <a:t> by him but by </a:t>
            </a:r>
            <a:r>
              <a:rPr lang="en-US" baseline="0" dirty="0" err="1" smtClean="0"/>
              <a:t>Bernouilli</a:t>
            </a:r>
            <a:r>
              <a:rPr lang="en-US" baseline="0" dirty="0" smtClean="0"/>
              <a:t>, whom he employed. The agreement was that </a:t>
            </a:r>
            <a:r>
              <a:rPr lang="en-US" baseline="0" dirty="0" err="1" smtClean="0"/>
              <a:t>l”Hopital</a:t>
            </a:r>
            <a:r>
              <a:rPr lang="en-US" baseline="0" dirty="0" smtClean="0"/>
              <a:t> could publish the results under his name in return for money.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A996484-C3C5-884B-978F-FD2841A4D683}" type="slidenum">
              <a:rPr lang="en-US" smtClean="0"/>
              <a:pPr/>
              <a:t>38</a:t>
            </a:fld>
            <a:endParaRPr lang="en-US"/>
          </a:p>
        </p:txBody>
      </p:sp>
    </p:spTree>
    <p:extLst>
      <p:ext uri="{BB962C8B-B14F-4D97-AF65-F5344CB8AC3E}">
        <p14:creationId xmlns:p14="http://schemas.microsoft.com/office/powerpoint/2010/main" val="12994555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Zero is now not to be feared but</a:t>
            </a:r>
            <a:r>
              <a:rPr lang="en-US" baseline="0" dirty="0" smtClean="0"/>
              <a:t> a problem to be studied.</a:t>
            </a:r>
            <a:endParaRPr lang="en-US" dirty="0"/>
          </a:p>
        </p:txBody>
      </p:sp>
      <p:sp>
        <p:nvSpPr>
          <p:cNvPr id="4" name="Slide Number Placeholder 3"/>
          <p:cNvSpPr>
            <a:spLocks noGrp="1"/>
          </p:cNvSpPr>
          <p:nvPr>
            <p:ph type="sldNum" sz="quarter" idx="10"/>
          </p:nvPr>
        </p:nvSpPr>
        <p:spPr/>
        <p:txBody>
          <a:bodyPr/>
          <a:lstStyle/>
          <a:p>
            <a:fld id="{0A996484-C3C5-884B-978F-FD2841A4D683}" type="slidenum">
              <a:rPr lang="en-US" smtClean="0"/>
              <a:pPr/>
              <a:t>39</a:t>
            </a:fld>
            <a:endParaRPr lang="en-US"/>
          </a:p>
        </p:txBody>
      </p:sp>
    </p:spTree>
    <p:extLst>
      <p:ext uri="{BB962C8B-B14F-4D97-AF65-F5344CB8AC3E}">
        <p14:creationId xmlns:p14="http://schemas.microsoft.com/office/powerpoint/2010/main" val="20534399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subtle change separates the process from</a:t>
            </a:r>
            <a:r>
              <a:rPr lang="en-US" baseline="0" dirty="0" smtClean="0"/>
              <a:t> the goal and now Newtonian calculus need not talk about infinitesimals or dividing by zero but can talk about the limit as a value goes to zero.</a:t>
            </a:r>
            <a:endParaRPr lang="en-US" dirty="0"/>
          </a:p>
        </p:txBody>
      </p:sp>
      <p:sp>
        <p:nvSpPr>
          <p:cNvPr id="4" name="Slide Number Placeholder 3"/>
          <p:cNvSpPr>
            <a:spLocks noGrp="1"/>
          </p:cNvSpPr>
          <p:nvPr>
            <p:ph type="sldNum" sz="quarter" idx="10"/>
          </p:nvPr>
        </p:nvSpPr>
        <p:spPr/>
        <p:txBody>
          <a:bodyPr/>
          <a:lstStyle/>
          <a:p>
            <a:fld id="{0A996484-C3C5-884B-978F-FD2841A4D683}" type="slidenum">
              <a:rPr lang="en-US" smtClean="0"/>
              <a:pPr/>
              <a:t>40</a:t>
            </a:fld>
            <a:endParaRPr lang="en-US"/>
          </a:p>
        </p:txBody>
      </p:sp>
    </p:spTree>
    <p:extLst>
      <p:ext uri="{BB962C8B-B14F-4D97-AF65-F5344CB8AC3E}">
        <p14:creationId xmlns:p14="http://schemas.microsoft.com/office/powerpoint/2010/main" val="11380555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0A996484-C3C5-884B-978F-FD2841A4D683}" type="slidenum">
              <a:rPr lang="en-US" smtClean="0"/>
              <a:pPr/>
              <a:t>43</a:t>
            </a:fld>
            <a:endParaRPr lang="en-US"/>
          </a:p>
        </p:txBody>
      </p:sp>
    </p:spTree>
    <p:extLst>
      <p:ext uri="{BB962C8B-B14F-4D97-AF65-F5344CB8AC3E}">
        <p14:creationId xmlns:p14="http://schemas.microsoft.com/office/powerpoint/2010/main" val="1125135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Discovered the 3-4-5 rule for making right</a:t>
            </a:r>
            <a:r>
              <a:rPr lang="en-US" baseline="0" dirty="0" smtClean="0"/>
              <a:t> angles.</a:t>
            </a:r>
            <a:endParaRPr lang="en-US" dirty="0"/>
          </a:p>
        </p:txBody>
      </p:sp>
      <p:sp>
        <p:nvSpPr>
          <p:cNvPr id="4" name="Slide Number Placeholder 3"/>
          <p:cNvSpPr>
            <a:spLocks noGrp="1"/>
          </p:cNvSpPr>
          <p:nvPr>
            <p:ph type="sldNum" sz="quarter" idx="10"/>
          </p:nvPr>
        </p:nvSpPr>
        <p:spPr/>
        <p:txBody>
          <a:bodyPr/>
          <a:lstStyle/>
          <a:p>
            <a:fld id="{0A996484-C3C5-884B-978F-FD2841A4D683}" type="slidenum">
              <a:rPr lang="en-US" smtClean="0"/>
              <a:pPr/>
              <a:t>5</a:t>
            </a:fld>
            <a:endParaRPr lang="en-US"/>
          </a:p>
        </p:txBody>
      </p:sp>
    </p:spTree>
    <p:extLst>
      <p:ext uri="{BB962C8B-B14F-4D97-AF65-F5344CB8AC3E}">
        <p14:creationId xmlns:p14="http://schemas.microsoft.com/office/powerpoint/2010/main" val="606008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latin typeface="Arial" charset="0"/>
                <a:ea typeface="ＭＳ Ｐゴシック" charset="0"/>
                <a:cs typeface="+mn-cs"/>
              </a:rPr>
              <a:t>The Sumerians were the first to develop a counting system to keep an account of their stock of goods - cattle, horses, and donkeys, for example. The Sumerian system was positional; that is, the placement of a particular symbol relative to others denoted its value. The Sumerian system was handed down to the </a:t>
            </a:r>
            <a:r>
              <a:rPr lang="en-GB" sz="1200" kern="1200" dirty="0" err="1" smtClean="0">
                <a:solidFill>
                  <a:schemeClr val="tx1"/>
                </a:solidFill>
                <a:latin typeface="Arial" charset="0"/>
                <a:ea typeface="ＭＳ Ｐゴシック" charset="0"/>
                <a:cs typeface="+mn-cs"/>
              </a:rPr>
              <a:t>Akkadians</a:t>
            </a:r>
            <a:r>
              <a:rPr lang="en-GB" sz="1200" kern="1200" dirty="0" smtClean="0">
                <a:solidFill>
                  <a:schemeClr val="tx1"/>
                </a:solidFill>
                <a:latin typeface="Arial" charset="0"/>
                <a:ea typeface="ＭＳ Ｐゴシック" charset="0"/>
                <a:cs typeface="+mn-cs"/>
              </a:rPr>
              <a:t> around 2500 BC and then to the Babylonians in 2000 BC.</a:t>
            </a:r>
            <a:endParaRPr lang="en-GB" dirty="0"/>
          </a:p>
        </p:txBody>
      </p:sp>
      <p:sp>
        <p:nvSpPr>
          <p:cNvPr id="4" name="Slide Number Placeholder 3"/>
          <p:cNvSpPr>
            <a:spLocks noGrp="1"/>
          </p:cNvSpPr>
          <p:nvPr>
            <p:ph type="sldNum" sz="quarter" idx="10"/>
          </p:nvPr>
        </p:nvSpPr>
        <p:spPr/>
        <p:txBody>
          <a:bodyPr/>
          <a:lstStyle/>
          <a:p>
            <a:fld id="{0A996484-C3C5-884B-978F-FD2841A4D683}" type="slidenum">
              <a:rPr lang="en-US" smtClean="0"/>
              <a:pPr/>
              <a:t>6</a:t>
            </a:fld>
            <a:endParaRPr lang="en-US"/>
          </a:p>
        </p:txBody>
      </p:sp>
    </p:spTree>
    <p:extLst>
      <p:ext uri="{BB962C8B-B14F-4D97-AF65-F5344CB8AC3E}">
        <p14:creationId xmlns:p14="http://schemas.microsoft.com/office/powerpoint/2010/main" val="191110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latin typeface="Times New Roman" charset="0"/>
              </a:rPr>
              <a:t>only purpose of  zero was as a placeholder, very much the way we use it today to distinguish 11 from 101</a:t>
            </a:r>
          </a:p>
          <a:p>
            <a:endParaRPr lang="en-US" dirty="0" smtClean="0">
              <a:latin typeface="Times New Roman" charset="0"/>
            </a:endParaRPr>
          </a:p>
          <a:p>
            <a:r>
              <a:rPr lang="en-US" sz="1200" kern="1200" dirty="0" smtClean="0">
                <a:solidFill>
                  <a:schemeClr val="tx1"/>
                </a:solidFill>
                <a:effectLst/>
                <a:latin typeface="Arial" charset="0"/>
                <a:ea typeface="ＭＳ Ｐゴシック" charset="0"/>
                <a:cs typeface="+mn-cs"/>
              </a:rPr>
              <a:t>Despite the invention of </a:t>
            </a:r>
            <a:r>
              <a:rPr lang="en-US" sz="1200" b="1" kern="1200" dirty="0" smtClean="0">
                <a:solidFill>
                  <a:schemeClr val="tx1"/>
                </a:solidFill>
                <a:effectLst/>
                <a:latin typeface="Arial" charset="0"/>
                <a:ea typeface="ＭＳ Ｐゴシック" charset="0"/>
                <a:cs typeface="+mn-cs"/>
              </a:rPr>
              <a:t>zero </a:t>
            </a:r>
            <a:r>
              <a:rPr lang="en-US" sz="1200" kern="1200" dirty="0" smtClean="0">
                <a:solidFill>
                  <a:schemeClr val="tx1"/>
                </a:solidFill>
                <a:effectLst/>
                <a:latin typeface="Arial" charset="0"/>
                <a:ea typeface="ＭＳ Ｐゴシック" charset="0"/>
                <a:cs typeface="+mn-cs"/>
              </a:rPr>
              <a:t>as a placeholder, the Babylonians never quite discovered </a:t>
            </a:r>
            <a:r>
              <a:rPr lang="en-US" sz="1200" b="1" kern="1200" dirty="0" smtClean="0">
                <a:solidFill>
                  <a:schemeClr val="tx1"/>
                </a:solidFill>
                <a:effectLst/>
                <a:latin typeface="Arial" charset="0"/>
                <a:ea typeface="ＭＳ Ｐゴシック" charset="0"/>
                <a:cs typeface="+mn-cs"/>
              </a:rPr>
              <a:t>zero </a:t>
            </a:r>
            <a:r>
              <a:rPr lang="en-US" sz="1200" kern="1200" dirty="0" smtClean="0">
                <a:solidFill>
                  <a:schemeClr val="tx1"/>
                </a:solidFill>
                <a:effectLst/>
                <a:latin typeface="Arial" charset="0"/>
                <a:ea typeface="ＭＳ Ｐゴシック" charset="0"/>
                <a:cs typeface="+mn-cs"/>
              </a:rPr>
              <a:t>as a number. </a:t>
            </a:r>
            <a:endParaRPr lang="en-US" dirty="0" smtClean="0"/>
          </a:p>
          <a:p>
            <a:endParaRPr lang="en-US" dirty="0"/>
          </a:p>
        </p:txBody>
      </p:sp>
      <p:sp>
        <p:nvSpPr>
          <p:cNvPr id="4" name="Slide Number Placeholder 3"/>
          <p:cNvSpPr>
            <a:spLocks noGrp="1"/>
          </p:cNvSpPr>
          <p:nvPr>
            <p:ph type="sldNum" sz="quarter" idx="10"/>
          </p:nvPr>
        </p:nvSpPr>
        <p:spPr/>
        <p:txBody>
          <a:bodyPr/>
          <a:lstStyle/>
          <a:p>
            <a:fld id="{0A996484-C3C5-884B-978F-FD2841A4D683}" type="slidenum">
              <a:rPr lang="en-US" smtClean="0"/>
              <a:pPr/>
              <a:t>7</a:t>
            </a:fld>
            <a:endParaRPr lang="en-US"/>
          </a:p>
        </p:txBody>
      </p:sp>
    </p:spTree>
    <p:extLst>
      <p:ext uri="{BB962C8B-B14F-4D97-AF65-F5344CB8AC3E}">
        <p14:creationId xmlns:p14="http://schemas.microsoft.com/office/powerpoint/2010/main" val="922224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Took the mathematics</a:t>
            </a:r>
            <a:r>
              <a:rPr lang="en-US" baseline="0" dirty="0" smtClean="0"/>
              <a:t> developed by the Egyptians and developed it. They were far more interested in the more abstract mathematics and geometry.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latin typeface="Arial" charset="0"/>
                <a:ea typeface="ＭＳ Ｐゴシック" charset="0"/>
                <a:cs typeface="+mn-cs"/>
              </a:rPr>
              <a:t>The renowned mathematicians among the Greeks, who learned the fundamentals of their math from the Egyptians, did not have a name for zero, nor did their system feature a placeholder as did the Babylonian.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noProof="0" dirty="0" smtClean="0">
              <a:solidFill>
                <a:schemeClr val="tx1"/>
              </a:solidFill>
              <a:latin typeface="Arial" charset="0"/>
              <a:ea typeface="ＭＳ Ｐゴシック" charset="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noProof="0" dirty="0" smtClean="0">
                <a:solidFill>
                  <a:schemeClr val="tx1"/>
                </a:solidFill>
                <a:latin typeface="Arial" charset="0"/>
                <a:ea typeface="ＭＳ Ｐゴシック" charset="0"/>
                <a:cs typeface="+mn-cs"/>
              </a:rPr>
              <a:t>For them numbers</a:t>
            </a:r>
            <a:r>
              <a:rPr lang="en-GB" sz="1200" kern="1200" baseline="0" noProof="0" dirty="0" smtClean="0">
                <a:solidFill>
                  <a:schemeClr val="tx1"/>
                </a:solidFill>
                <a:latin typeface="Arial" charset="0"/>
                <a:ea typeface="ＭＳ Ｐゴシック" charset="0"/>
                <a:cs typeface="+mn-cs"/>
              </a:rPr>
              <a:t> and shapes were synonymous, you couldn’t assign a shape to zero so it couldn’t exist (Pythagorean view).</a:t>
            </a:r>
            <a:endParaRPr lang="en-GB" noProof="0" dirty="0"/>
          </a:p>
        </p:txBody>
      </p:sp>
      <p:sp>
        <p:nvSpPr>
          <p:cNvPr id="4" name="Slide Number Placeholder 3"/>
          <p:cNvSpPr>
            <a:spLocks noGrp="1"/>
          </p:cNvSpPr>
          <p:nvPr>
            <p:ph type="sldNum" sz="quarter" idx="10"/>
          </p:nvPr>
        </p:nvSpPr>
        <p:spPr/>
        <p:txBody>
          <a:bodyPr/>
          <a:lstStyle/>
          <a:p>
            <a:fld id="{0A996484-C3C5-884B-978F-FD2841A4D683}" type="slidenum">
              <a:rPr lang="en-US" smtClean="0"/>
              <a:pPr/>
              <a:t>8</a:t>
            </a:fld>
            <a:endParaRPr lang="en-US"/>
          </a:p>
        </p:txBody>
      </p:sp>
    </p:spTree>
    <p:extLst>
      <p:ext uri="{BB962C8B-B14F-4D97-AF65-F5344CB8AC3E}">
        <p14:creationId xmlns:p14="http://schemas.microsoft.com/office/powerpoint/2010/main" val="1731834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0A996484-C3C5-884B-978F-FD2841A4D683}" type="slidenum">
              <a:rPr lang="en-US" smtClean="0"/>
              <a:pPr/>
              <a:t>9</a:t>
            </a:fld>
            <a:endParaRPr lang="en-US"/>
          </a:p>
        </p:txBody>
      </p:sp>
    </p:spTree>
    <p:extLst>
      <p:ext uri="{BB962C8B-B14F-4D97-AF65-F5344CB8AC3E}">
        <p14:creationId xmlns:p14="http://schemas.microsoft.com/office/powerpoint/2010/main" val="1421754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Famous paradox </a:t>
            </a:r>
            <a:r>
              <a:rPr lang="en-GB" dirty="0" err="1" smtClean="0"/>
              <a:t>atributed</a:t>
            </a:r>
            <a:r>
              <a:rPr lang="en-GB" dirty="0" smtClean="0"/>
              <a:t> to Zeno (490BC)</a:t>
            </a:r>
            <a:r>
              <a:rPr lang="en-GB" baseline="0" dirty="0" smtClean="0"/>
              <a:t>:</a:t>
            </a:r>
          </a:p>
          <a:p>
            <a:endParaRPr lang="en-GB" baseline="0" dirty="0" smtClean="0"/>
          </a:p>
          <a:p>
            <a:r>
              <a:rPr lang="en-GB" baseline="0" dirty="0" smtClean="0"/>
              <a:t>Achilles and a tortoise have a race, and the tortoise has a 1 metre head start.</a:t>
            </a:r>
          </a:p>
          <a:p>
            <a:r>
              <a:rPr lang="en-GB" baseline="0" dirty="0" smtClean="0"/>
              <a:t>Achilles runs at 1 metre per second and the tortoise at half that speed.</a:t>
            </a:r>
          </a:p>
          <a:p>
            <a:endParaRPr lang="en-GB" baseline="0" dirty="0" smtClean="0"/>
          </a:p>
          <a:p>
            <a:r>
              <a:rPr lang="en-GB" baseline="0" dirty="0" smtClean="0"/>
              <a:t>After one second Achilles has reached the starting point of the tortoise but the tortoise has moved. It takes Achilles half a second to reach the tortoise who has moved again,</a:t>
            </a:r>
          </a:p>
          <a:p>
            <a:endParaRPr lang="en-GB" baseline="0" dirty="0" smtClean="0"/>
          </a:p>
          <a:p>
            <a:r>
              <a:rPr lang="en-GB" baseline="0" dirty="0" smtClean="0"/>
              <a:t>In this paradox Achilles can never reach the tortoise. Greek mathematicians knew something was wrong but couldn’t prove it – the problem is in that we have divided continuous motion into an infinite number of steps,</a:t>
            </a:r>
          </a:p>
          <a:p>
            <a:endParaRPr lang="en-GB" baseline="0" dirty="0" smtClean="0"/>
          </a:p>
          <a:p>
            <a:r>
              <a:rPr lang="en-GB" baseline="0" dirty="0" smtClean="0"/>
              <a:t>We are able to add an infinite number of steps to obtain zero but since the Greeks rejected zero, they couldn’t solve this. </a:t>
            </a:r>
          </a:p>
          <a:p>
            <a:endParaRPr lang="en-GB" baseline="0" dirty="0" smtClean="0"/>
          </a:p>
          <a:p>
            <a:r>
              <a:rPr lang="en-GB" baseline="0" dirty="0" smtClean="0"/>
              <a:t>More on series later</a:t>
            </a:r>
            <a:r>
              <a:rPr lang="is-IS" baseline="0" dirty="0" smtClean="0"/>
              <a:t>…</a:t>
            </a:r>
            <a:endParaRPr lang="en-GB" baseline="0" dirty="0" smtClean="0"/>
          </a:p>
        </p:txBody>
      </p:sp>
      <p:sp>
        <p:nvSpPr>
          <p:cNvPr id="4" name="Slide Number Placeholder 3"/>
          <p:cNvSpPr>
            <a:spLocks noGrp="1"/>
          </p:cNvSpPr>
          <p:nvPr>
            <p:ph type="sldNum" sz="quarter" idx="10"/>
          </p:nvPr>
        </p:nvSpPr>
        <p:spPr/>
        <p:txBody>
          <a:bodyPr/>
          <a:lstStyle/>
          <a:p>
            <a:fld id="{0A996484-C3C5-884B-978F-FD2841A4D683}" type="slidenum">
              <a:rPr lang="en-US" smtClean="0"/>
              <a:pPr/>
              <a:t>10</a:t>
            </a:fld>
            <a:endParaRPr lang="en-US"/>
          </a:p>
        </p:txBody>
      </p:sp>
    </p:spTree>
    <p:extLst>
      <p:ext uri="{BB962C8B-B14F-4D97-AF65-F5344CB8AC3E}">
        <p14:creationId xmlns:p14="http://schemas.microsoft.com/office/powerpoint/2010/main" val="1329554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chemeClr val="bg1"/>
                </a:solidFill>
              </a:rPr>
              <a:t>The Mayans also used zero as a place holder for their base 20 number system.</a:t>
            </a:r>
          </a:p>
          <a:p>
            <a:endParaRPr lang="en-US" dirty="0"/>
          </a:p>
        </p:txBody>
      </p:sp>
      <p:sp>
        <p:nvSpPr>
          <p:cNvPr id="4" name="Slide Number Placeholder 3"/>
          <p:cNvSpPr>
            <a:spLocks noGrp="1"/>
          </p:cNvSpPr>
          <p:nvPr>
            <p:ph type="sldNum" sz="quarter" idx="10"/>
          </p:nvPr>
        </p:nvSpPr>
        <p:spPr/>
        <p:txBody>
          <a:bodyPr/>
          <a:lstStyle/>
          <a:p>
            <a:fld id="{0A996484-C3C5-884B-978F-FD2841A4D683}" type="slidenum">
              <a:rPr lang="en-US" smtClean="0"/>
              <a:pPr/>
              <a:t>11</a:t>
            </a:fld>
            <a:endParaRPr lang="en-US"/>
          </a:p>
        </p:txBody>
      </p:sp>
    </p:spTree>
    <p:extLst>
      <p:ext uri="{BB962C8B-B14F-4D97-AF65-F5344CB8AC3E}">
        <p14:creationId xmlns:p14="http://schemas.microsoft.com/office/powerpoint/2010/main" val="623120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5" name="Date Placeholder 4"/>
          <p:cNvSpPr>
            <a:spLocks noGrp="1" noChangeArrowheads="1"/>
          </p:cNvSpPr>
          <p:nvPr>
            <p:ph type="dt" sz="half" idx="10"/>
          </p:nvPr>
        </p:nvSpPr>
        <p:spPr>
          <a:xfrm>
            <a:off x="457200" y="4684713"/>
            <a:ext cx="2133600" cy="357187"/>
          </a:xfrm>
          <a:prstGeom prst="rect">
            <a:avLst/>
          </a:prstGeom>
        </p:spPr>
        <p:txBody>
          <a:bodyPr/>
          <a:lstStyle>
            <a:lvl1pPr>
              <a:defRPr>
                <a:ea typeface="+mn-ea"/>
              </a:defRPr>
            </a:lvl1pPr>
          </a:lstStyle>
          <a:p>
            <a:pPr>
              <a:defRPr/>
            </a:pPr>
            <a:endParaRPr lang="en-US"/>
          </a:p>
        </p:txBody>
      </p:sp>
      <p:pic>
        <p:nvPicPr>
          <p:cNvPr id="11" name="Picture 10"/>
          <p:cNvPicPr>
            <a:picLocks noChangeAspect="1"/>
          </p:cNvPicPr>
          <p:nvPr userDrawn="1"/>
        </p:nvPicPr>
        <p:blipFill>
          <a:blip r:embed="rId2"/>
          <a:stretch>
            <a:fillRect/>
          </a:stretch>
        </p:blipFill>
        <p:spPr>
          <a:xfrm>
            <a:off x="28600" y="0"/>
            <a:ext cx="2743200" cy="800100"/>
          </a:xfrm>
          <a:prstGeom prst="rect">
            <a:avLst/>
          </a:prstGeom>
        </p:spPr>
      </p:pic>
    </p:spTree>
    <p:extLst>
      <p:ext uri="{BB962C8B-B14F-4D97-AF65-F5344CB8AC3E}">
        <p14:creationId xmlns:p14="http://schemas.microsoft.com/office/powerpoint/2010/main" val="3750667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00151"/>
            <a:ext cx="8229600" cy="331581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noChangeArrowheads="1"/>
          </p:cNvSpPr>
          <p:nvPr>
            <p:ph type="ftr" sz="quarter" idx="10"/>
          </p:nvPr>
        </p:nvSpPr>
        <p:spPr>
          <a:xfrm>
            <a:off x="3124200" y="4684713"/>
            <a:ext cx="2895600" cy="357187"/>
          </a:xfrm>
          <a:prstGeom prst="rect">
            <a:avLst/>
          </a:prstGeom>
        </p:spPr>
        <p:txBody>
          <a:bodyPr/>
          <a:lstStyle>
            <a:lvl1pPr>
              <a:defRPr>
                <a:ea typeface="+mn-ea"/>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fld id="{D6BD073D-F3CC-B64B-B793-87BD25B82662}" type="slidenum">
              <a:rPr lang="en-US" smtClean="0"/>
              <a:pPr/>
              <a:t>‹#›</a:t>
            </a:fld>
            <a:endParaRPr lang="en-US"/>
          </a:p>
        </p:txBody>
      </p:sp>
      <p:pic>
        <p:nvPicPr>
          <p:cNvPr id="8" name="Picture 7"/>
          <p:cNvPicPr>
            <a:picLocks noChangeAspect="1"/>
          </p:cNvPicPr>
          <p:nvPr userDrawn="1"/>
        </p:nvPicPr>
        <p:blipFill>
          <a:blip r:embed="rId2"/>
          <a:stretch>
            <a:fillRect/>
          </a:stretch>
        </p:blipFill>
        <p:spPr>
          <a:xfrm>
            <a:off x="0" y="4731990"/>
            <a:ext cx="1410891" cy="411510"/>
          </a:xfrm>
          <a:prstGeom prst="rect">
            <a:avLst/>
          </a:prstGeom>
        </p:spPr>
      </p:pic>
    </p:spTree>
    <p:extLst>
      <p:ext uri="{BB962C8B-B14F-4D97-AF65-F5344CB8AC3E}">
        <p14:creationId xmlns:p14="http://schemas.microsoft.com/office/powerpoint/2010/main" val="1221459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099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noChangeArrowheads="1"/>
          </p:cNvSpPr>
          <p:nvPr>
            <p:ph type="ftr" sz="quarter" idx="10"/>
          </p:nvPr>
        </p:nvSpPr>
        <p:spPr>
          <a:xfrm>
            <a:off x="3124200" y="4684713"/>
            <a:ext cx="2895600" cy="357187"/>
          </a:xfrm>
          <a:prstGeom prst="rect">
            <a:avLst/>
          </a:prstGeom>
        </p:spPr>
        <p:txBody>
          <a:bodyPr/>
          <a:lstStyle>
            <a:lvl1pPr>
              <a:defRPr>
                <a:ea typeface="+mn-ea"/>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fld id="{C4673FE6-1D48-DB44-9F57-6F9D613AB978}" type="slidenum">
              <a:rPr lang="en-US" smtClean="0"/>
              <a:pPr/>
              <a:t>‹#›</a:t>
            </a:fld>
            <a:endParaRPr lang="en-US"/>
          </a:p>
        </p:txBody>
      </p:sp>
      <p:pic>
        <p:nvPicPr>
          <p:cNvPr id="9" name="Picture 8"/>
          <p:cNvPicPr>
            <a:picLocks noChangeAspect="1"/>
          </p:cNvPicPr>
          <p:nvPr userDrawn="1"/>
        </p:nvPicPr>
        <p:blipFill>
          <a:blip r:embed="rId2"/>
          <a:stretch>
            <a:fillRect/>
          </a:stretch>
        </p:blipFill>
        <p:spPr>
          <a:xfrm>
            <a:off x="0" y="4731990"/>
            <a:ext cx="1410891" cy="411510"/>
          </a:xfrm>
          <a:prstGeom prst="rect">
            <a:avLst/>
          </a:prstGeom>
        </p:spPr>
      </p:pic>
    </p:spTree>
    <p:extLst>
      <p:ext uri="{BB962C8B-B14F-4D97-AF65-F5344CB8AC3E}">
        <p14:creationId xmlns:p14="http://schemas.microsoft.com/office/powerpoint/2010/main" val="630717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200151"/>
            <a:ext cx="8229600" cy="33158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noChangeArrowheads="1"/>
          </p:cNvSpPr>
          <p:nvPr>
            <p:ph type="ftr" sz="quarter" idx="10"/>
          </p:nvPr>
        </p:nvSpPr>
        <p:spPr>
          <a:xfrm>
            <a:off x="3124200" y="4684713"/>
            <a:ext cx="2895600" cy="357187"/>
          </a:xfrm>
          <a:prstGeom prst="rect">
            <a:avLst/>
          </a:prstGeom>
        </p:spPr>
        <p:txBody>
          <a:bodyPr/>
          <a:lstStyle>
            <a:lvl1pPr>
              <a:defRPr>
                <a:ea typeface="+mn-ea"/>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a:lvl1pPr>
          </a:lstStyle>
          <a:p>
            <a:fld id="{B7BBC9DA-1479-1544-8B45-481F61927746}" type="slidenum">
              <a:rPr lang="en-US" smtClean="0"/>
              <a:pPr/>
              <a:t>‹#›</a:t>
            </a:fld>
            <a:endParaRPr lang="en-US"/>
          </a:p>
        </p:txBody>
      </p:sp>
      <p:pic>
        <p:nvPicPr>
          <p:cNvPr id="8" name="Picture 7"/>
          <p:cNvPicPr>
            <a:picLocks noChangeAspect="1"/>
          </p:cNvPicPr>
          <p:nvPr userDrawn="1"/>
        </p:nvPicPr>
        <p:blipFill>
          <a:blip r:embed="rId2"/>
          <a:stretch>
            <a:fillRect/>
          </a:stretch>
        </p:blipFill>
        <p:spPr>
          <a:xfrm>
            <a:off x="0" y="4731990"/>
            <a:ext cx="1410891" cy="411510"/>
          </a:xfrm>
          <a:prstGeom prst="rect">
            <a:avLst/>
          </a:prstGeom>
        </p:spPr>
      </p:pic>
    </p:spTree>
    <p:extLst>
      <p:ext uri="{BB962C8B-B14F-4D97-AF65-F5344CB8AC3E}">
        <p14:creationId xmlns:p14="http://schemas.microsoft.com/office/powerpoint/2010/main" val="3324800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Footer Placeholder 4"/>
          <p:cNvSpPr>
            <a:spLocks noGrp="1" noChangeArrowheads="1"/>
          </p:cNvSpPr>
          <p:nvPr>
            <p:ph type="ftr" sz="quarter" idx="10"/>
          </p:nvPr>
        </p:nvSpPr>
        <p:spPr>
          <a:xfrm>
            <a:off x="3124200" y="4684713"/>
            <a:ext cx="2895600" cy="357187"/>
          </a:xfrm>
          <a:prstGeom prst="rect">
            <a:avLst/>
          </a:prstGeom>
        </p:spPr>
        <p:txBody>
          <a:bodyPr/>
          <a:lstStyle>
            <a:lvl1pPr>
              <a:defRPr>
                <a:ea typeface="+mn-ea"/>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fld id="{6C812998-2426-0C49-8752-EE6CA40C5E81}" type="slidenum">
              <a:rPr lang="en-US" smtClean="0"/>
              <a:pPr/>
              <a:t>‹#›</a:t>
            </a:fld>
            <a:endParaRPr lang="en-US"/>
          </a:p>
        </p:txBody>
      </p:sp>
      <p:pic>
        <p:nvPicPr>
          <p:cNvPr id="8" name="Picture 7"/>
          <p:cNvPicPr>
            <a:picLocks noChangeAspect="1"/>
          </p:cNvPicPr>
          <p:nvPr userDrawn="1"/>
        </p:nvPicPr>
        <p:blipFill>
          <a:blip r:embed="rId2"/>
          <a:stretch>
            <a:fillRect/>
          </a:stretch>
        </p:blipFill>
        <p:spPr>
          <a:xfrm>
            <a:off x="0" y="4731990"/>
            <a:ext cx="1410891" cy="411510"/>
          </a:xfrm>
          <a:prstGeom prst="rect">
            <a:avLst/>
          </a:prstGeom>
        </p:spPr>
      </p:pic>
    </p:spTree>
    <p:extLst>
      <p:ext uri="{BB962C8B-B14F-4D97-AF65-F5344CB8AC3E}">
        <p14:creationId xmlns:p14="http://schemas.microsoft.com/office/powerpoint/2010/main" val="772752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15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15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noChangeArrowheads="1"/>
          </p:cNvSpPr>
          <p:nvPr>
            <p:ph type="ftr" sz="quarter" idx="10"/>
          </p:nvPr>
        </p:nvSpPr>
        <p:spPr>
          <a:xfrm>
            <a:off x="3124200" y="4684713"/>
            <a:ext cx="2895600" cy="357187"/>
          </a:xfrm>
          <a:prstGeom prst="rect">
            <a:avLst/>
          </a:prstGeom>
        </p:spPr>
        <p:txBody>
          <a:bodyPr/>
          <a:lstStyle>
            <a:lvl1pPr>
              <a:defRPr>
                <a:ea typeface="+mn-ea"/>
              </a:defRPr>
            </a:lvl1pPr>
          </a:lstStyle>
          <a:p>
            <a:pPr>
              <a:defRPr/>
            </a:pPr>
            <a:endParaRPr lang="en-US"/>
          </a:p>
        </p:txBody>
      </p:sp>
      <p:sp>
        <p:nvSpPr>
          <p:cNvPr id="7" name="Rectangle 6"/>
          <p:cNvSpPr>
            <a:spLocks noGrp="1" noChangeArrowheads="1"/>
          </p:cNvSpPr>
          <p:nvPr>
            <p:ph type="sldNum" sz="quarter" idx="11"/>
          </p:nvPr>
        </p:nvSpPr>
        <p:spPr/>
        <p:txBody>
          <a:bodyPr/>
          <a:lstStyle>
            <a:lvl1pPr>
              <a:defRPr/>
            </a:lvl1pPr>
          </a:lstStyle>
          <a:p>
            <a:fld id="{7BCF0339-963E-DA4B-BAF6-293EABE35FE9}" type="slidenum">
              <a:rPr lang="en-US" smtClean="0"/>
              <a:pPr/>
              <a:t>‹#›</a:t>
            </a:fld>
            <a:endParaRPr lang="en-US"/>
          </a:p>
        </p:txBody>
      </p:sp>
      <p:pic>
        <p:nvPicPr>
          <p:cNvPr id="9" name="Picture 8"/>
          <p:cNvPicPr>
            <a:picLocks noChangeAspect="1"/>
          </p:cNvPicPr>
          <p:nvPr userDrawn="1"/>
        </p:nvPicPr>
        <p:blipFill>
          <a:blip r:embed="rId2"/>
          <a:stretch>
            <a:fillRect/>
          </a:stretch>
        </p:blipFill>
        <p:spPr>
          <a:xfrm>
            <a:off x="0" y="4731990"/>
            <a:ext cx="1410891" cy="411510"/>
          </a:xfrm>
          <a:prstGeom prst="rect">
            <a:avLst/>
          </a:prstGeom>
        </p:spPr>
      </p:pic>
    </p:spTree>
    <p:extLst>
      <p:ext uri="{BB962C8B-B14F-4D97-AF65-F5344CB8AC3E}">
        <p14:creationId xmlns:p14="http://schemas.microsoft.com/office/powerpoint/2010/main" val="3261448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7"/>
            <a:ext cx="4040188" cy="28848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7"/>
            <a:ext cx="4041775" cy="28848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noChangeArrowheads="1"/>
          </p:cNvSpPr>
          <p:nvPr>
            <p:ph type="ftr" sz="quarter" idx="10"/>
          </p:nvPr>
        </p:nvSpPr>
        <p:spPr>
          <a:xfrm>
            <a:off x="3124200" y="4684713"/>
            <a:ext cx="2895600" cy="357187"/>
          </a:xfrm>
          <a:prstGeom prst="rect">
            <a:avLst/>
          </a:prstGeom>
        </p:spPr>
        <p:txBody>
          <a:bodyPr/>
          <a:lstStyle>
            <a:lvl1pPr>
              <a:defRPr>
                <a:ea typeface="+mn-ea"/>
              </a:defRPr>
            </a:lvl1pPr>
          </a:lstStyle>
          <a:p>
            <a:pPr>
              <a:defRPr/>
            </a:pPr>
            <a:endParaRPr lang="en-US"/>
          </a:p>
        </p:txBody>
      </p:sp>
      <p:sp>
        <p:nvSpPr>
          <p:cNvPr id="9" name="Rectangle 8"/>
          <p:cNvSpPr>
            <a:spLocks noGrp="1" noChangeArrowheads="1"/>
          </p:cNvSpPr>
          <p:nvPr>
            <p:ph type="sldNum" sz="quarter" idx="11"/>
          </p:nvPr>
        </p:nvSpPr>
        <p:spPr/>
        <p:txBody>
          <a:bodyPr/>
          <a:lstStyle>
            <a:lvl1pPr>
              <a:defRPr/>
            </a:lvl1pPr>
          </a:lstStyle>
          <a:p>
            <a:fld id="{875C1DEF-EA15-CE41-AFE1-621BF9DF7AD7}" type="slidenum">
              <a:rPr lang="en-US" smtClean="0"/>
              <a:pPr/>
              <a:t>‹#›</a:t>
            </a:fld>
            <a:endParaRPr lang="en-US"/>
          </a:p>
        </p:txBody>
      </p:sp>
      <p:pic>
        <p:nvPicPr>
          <p:cNvPr id="11" name="Picture 10"/>
          <p:cNvPicPr>
            <a:picLocks noChangeAspect="1"/>
          </p:cNvPicPr>
          <p:nvPr userDrawn="1"/>
        </p:nvPicPr>
        <p:blipFill>
          <a:blip r:embed="rId2"/>
          <a:stretch>
            <a:fillRect/>
          </a:stretch>
        </p:blipFill>
        <p:spPr>
          <a:xfrm>
            <a:off x="0" y="4731990"/>
            <a:ext cx="1410891" cy="411510"/>
          </a:xfrm>
          <a:prstGeom prst="rect">
            <a:avLst/>
          </a:prstGeom>
        </p:spPr>
      </p:pic>
    </p:spTree>
    <p:extLst>
      <p:ext uri="{BB962C8B-B14F-4D97-AF65-F5344CB8AC3E}">
        <p14:creationId xmlns:p14="http://schemas.microsoft.com/office/powerpoint/2010/main" val="1774974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7" name="Picture 6"/>
          <p:cNvPicPr>
            <a:picLocks noChangeAspect="1"/>
          </p:cNvPicPr>
          <p:nvPr userDrawn="1"/>
        </p:nvPicPr>
        <p:blipFill>
          <a:blip r:embed="rId2"/>
          <a:stretch>
            <a:fillRect/>
          </a:stretch>
        </p:blipFill>
        <p:spPr>
          <a:xfrm>
            <a:off x="0" y="4731990"/>
            <a:ext cx="1410891" cy="411510"/>
          </a:xfrm>
          <a:prstGeom prst="rect">
            <a:avLst/>
          </a:prstGeom>
        </p:spPr>
      </p:pic>
    </p:spTree>
    <p:extLst>
      <p:ext uri="{BB962C8B-B14F-4D97-AF65-F5344CB8AC3E}">
        <p14:creationId xmlns:p14="http://schemas.microsoft.com/office/powerpoint/2010/main" val="3979161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4731990"/>
            <a:ext cx="1410891" cy="411510"/>
          </a:xfrm>
          <a:prstGeom prst="rect">
            <a:avLst/>
          </a:prstGeom>
        </p:spPr>
      </p:pic>
    </p:spTree>
    <p:extLst>
      <p:ext uri="{BB962C8B-B14F-4D97-AF65-F5344CB8AC3E}">
        <p14:creationId xmlns:p14="http://schemas.microsoft.com/office/powerpoint/2010/main" val="208270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457200" y="4684713"/>
            <a:ext cx="2133600" cy="357187"/>
          </a:xfrm>
          <a:prstGeom prst="rect">
            <a:avLst/>
          </a:prstGeom>
        </p:spPr>
        <p:txBody>
          <a:bodyPr/>
          <a:lstStyle>
            <a:lvl1pPr>
              <a:defRPr>
                <a:ea typeface="+mn-ea"/>
              </a:defRPr>
            </a:lvl1pPr>
          </a:lstStyle>
          <a:p>
            <a:pPr>
              <a:defRPr/>
            </a:pPr>
            <a:endParaRPr lang="en-US"/>
          </a:p>
        </p:txBody>
      </p:sp>
      <p:sp>
        <p:nvSpPr>
          <p:cNvPr id="6" name="Footer Placeholder 5"/>
          <p:cNvSpPr>
            <a:spLocks noGrp="1" noChangeArrowheads="1"/>
          </p:cNvSpPr>
          <p:nvPr>
            <p:ph type="ftr" sz="quarter" idx="11"/>
          </p:nvPr>
        </p:nvSpPr>
        <p:spPr>
          <a:xfrm>
            <a:off x="3124200" y="4684713"/>
            <a:ext cx="2895600" cy="357187"/>
          </a:xfrm>
          <a:prstGeom prst="rect">
            <a:avLst/>
          </a:prstGeom>
        </p:spPr>
        <p:txBody>
          <a:bodyPr/>
          <a:lstStyle>
            <a:lvl1pPr>
              <a:defRPr>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ED4E376A-9EEE-194D-ADF7-094C71E83783}" type="slidenum">
              <a:rPr lang="en-US" smtClean="0"/>
              <a:pPr/>
              <a:t>‹#›</a:t>
            </a:fld>
            <a:endParaRPr lang="en-US"/>
          </a:p>
        </p:txBody>
      </p:sp>
    </p:spTree>
    <p:extLst>
      <p:ext uri="{BB962C8B-B14F-4D97-AF65-F5344CB8AC3E}">
        <p14:creationId xmlns:p14="http://schemas.microsoft.com/office/powerpoint/2010/main" val="2582697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8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smtClean="0"/>
          </a:p>
        </p:txBody>
      </p:sp>
      <p:sp>
        <p:nvSpPr>
          <p:cNvPr id="4" name="Text Placeholder 3"/>
          <p:cNvSpPr>
            <a:spLocks noGrp="1"/>
          </p:cNvSpPr>
          <p:nvPr>
            <p:ph type="body" sz="half" idx="2"/>
          </p:nvPr>
        </p:nvSpPr>
        <p:spPr>
          <a:xfrm>
            <a:off x="1792288" y="4025503"/>
            <a:ext cx="5486400" cy="490463"/>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noChangeArrowheads="1"/>
          </p:cNvSpPr>
          <p:nvPr>
            <p:ph type="ftr" sz="quarter" idx="10"/>
          </p:nvPr>
        </p:nvSpPr>
        <p:spPr>
          <a:xfrm>
            <a:off x="3124200" y="4684713"/>
            <a:ext cx="2895600" cy="357187"/>
          </a:xfrm>
          <a:prstGeom prst="rect">
            <a:avLst/>
          </a:prstGeom>
        </p:spPr>
        <p:txBody>
          <a:bodyPr/>
          <a:lstStyle>
            <a:lvl1pPr>
              <a:defRPr>
                <a:ea typeface="+mn-ea"/>
              </a:defRPr>
            </a:lvl1pPr>
          </a:lstStyle>
          <a:p>
            <a:pPr>
              <a:defRPr/>
            </a:pPr>
            <a:endParaRPr lang="en-US"/>
          </a:p>
        </p:txBody>
      </p:sp>
      <p:sp>
        <p:nvSpPr>
          <p:cNvPr id="7" name="Rectangle 6"/>
          <p:cNvSpPr>
            <a:spLocks noGrp="1" noChangeArrowheads="1"/>
          </p:cNvSpPr>
          <p:nvPr>
            <p:ph type="sldNum" sz="quarter" idx="11"/>
          </p:nvPr>
        </p:nvSpPr>
        <p:spPr/>
        <p:txBody>
          <a:bodyPr/>
          <a:lstStyle>
            <a:lvl1pPr>
              <a:defRPr/>
            </a:lvl1pPr>
          </a:lstStyle>
          <a:p>
            <a:fld id="{3E7B76F0-FB60-BF4B-B779-DB3A4AD82FC4}" type="slidenum">
              <a:rPr lang="en-US" smtClean="0"/>
              <a:pPr/>
              <a:t>‹#›</a:t>
            </a:fld>
            <a:endParaRPr lang="en-US"/>
          </a:p>
        </p:txBody>
      </p:sp>
      <p:pic>
        <p:nvPicPr>
          <p:cNvPr id="9" name="Picture 8"/>
          <p:cNvPicPr>
            <a:picLocks noChangeAspect="1"/>
          </p:cNvPicPr>
          <p:nvPr userDrawn="1"/>
        </p:nvPicPr>
        <p:blipFill>
          <a:blip r:embed="rId2"/>
          <a:stretch>
            <a:fillRect/>
          </a:stretch>
        </p:blipFill>
        <p:spPr>
          <a:xfrm>
            <a:off x="0" y="4731990"/>
            <a:ext cx="1410891" cy="411510"/>
          </a:xfrm>
          <a:prstGeom prst="rect">
            <a:avLst/>
          </a:prstGeom>
        </p:spPr>
      </p:pic>
    </p:spTree>
    <p:extLst>
      <p:ext uri="{BB962C8B-B14F-4D97-AF65-F5344CB8AC3E}">
        <p14:creationId xmlns:p14="http://schemas.microsoft.com/office/powerpoint/2010/main" val="40064270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375"/>
            <a:ext cx="8229600" cy="85725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nvPr>
        </p:nvSpPr>
        <p:spPr bwMode="auto">
          <a:xfrm>
            <a:off x="457200" y="1200150"/>
            <a:ext cx="8229600" cy="3394075"/>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30" name="Rectangle 6"/>
          <p:cNvSpPr>
            <a:spLocks noGrp="1" noChangeArrowheads="1"/>
          </p:cNvSpPr>
          <p:nvPr>
            <p:ph type="sldNum" sz="quarter" idx="4"/>
          </p:nvPr>
        </p:nvSpPr>
        <p:spPr bwMode="auto">
          <a:xfrm>
            <a:off x="3517900" y="4806950"/>
            <a:ext cx="2133600" cy="357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fld id="{C86EB92A-BAA2-EB42-8769-FFC9C456680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iming>
    <p:tnLst>
      <p:par>
        <p:cTn id="1" dur="indefinite" restart="never" nodeType="tmRoot"/>
      </p:par>
    </p:tnLst>
  </p:timing>
  <p:hf hdr="0" ftr="0" dt="0"/>
  <p:txStyles>
    <p:titleStyle>
      <a:lvl1pPr algn="ctr" rtl="0" eaLnBrk="1" fontAlgn="base" hangingPunct="1">
        <a:spcBef>
          <a:spcPct val="0"/>
        </a:spcBef>
        <a:spcAft>
          <a:spcPct val="0"/>
        </a:spcAft>
        <a:defRPr sz="4400">
          <a:solidFill>
            <a:schemeClr val="tx2"/>
          </a:solidFill>
          <a:latin typeface="+mj-lt"/>
          <a:ea typeface="ＭＳ Ｐゴシック" charset="0"/>
          <a:cs typeface="+mj-cs"/>
        </a:defRPr>
      </a:lvl1pPr>
      <a:lvl2pPr algn="ctr" rtl="0" eaLnBrk="1" fontAlgn="base" hangingPunct="1">
        <a:spcBef>
          <a:spcPct val="0"/>
        </a:spcBef>
        <a:spcAft>
          <a:spcPct val="0"/>
        </a:spcAft>
        <a:defRPr sz="4400">
          <a:solidFill>
            <a:schemeClr val="tx2"/>
          </a:solidFill>
          <a:latin typeface="Arial" charset="0"/>
          <a:ea typeface="ＭＳ Ｐゴシック" charset="0"/>
        </a:defRPr>
      </a:lvl2pPr>
      <a:lvl3pPr algn="ctr" rtl="0" eaLnBrk="1" fontAlgn="base" hangingPunct="1">
        <a:spcBef>
          <a:spcPct val="0"/>
        </a:spcBef>
        <a:spcAft>
          <a:spcPct val="0"/>
        </a:spcAft>
        <a:defRPr sz="4400">
          <a:solidFill>
            <a:schemeClr val="tx2"/>
          </a:solidFill>
          <a:latin typeface="Arial" charset="0"/>
          <a:ea typeface="ＭＳ Ｐゴシック" charset="0"/>
        </a:defRPr>
      </a:lvl3pPr>
      <a:lvl4pPr algn="ctr" rtl="0" eaLnBrk="1" fontAlgn="base" hangingPunct="1">
        <a:spcBef>
          <a:spcPct val="0"/>
        </a:spcBef>
        <a:spcAft>
          <a:spcPct val="0"/>
        </a:spcAft>
        <a:defRPr sz="4400">
          <a:solidFill>
            <a:schemeClr val="tx2"/>
          </a:solidFill>
          <a:latin typeface="Arial" charset="0"/>
          <a:ea typeface="ＭＳ Ｐゴシック" charset="0"/>
        </a:defRPr>
      </a:lvl4pPr>
      <a:lvl5pPr algn="ctr" rtl="0" eaLnBrk="1" fontAlgn="base" hangingPunct="1">
        <a:spcBef>
          <a:spcPct val="0"/>
        </a:spcBef>
        <a:spcAft>
          <a:spcPct val="0"/>
        </a:spcAft>
        <a:defRPr sz="4400">
          <a:solidFill>
            <a:schemeClr val="tx2"/>
          </a:solidFill>
          <a:latin typeface="Arial" charset="0"/>
          <a:ea typeface="ＭＳ Ｐゴシック"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Char char="–"/>
        <a:defRPr sz="2600">
          <a:solidFill>
            <a:schemeClr val="tx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0.tiff"/></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4" Type="http://schemas.microsoft.com/office/2007/relationships/hdphoto" Target="../media/hdphoto5.wdp"/><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9" Type="http://schemas.openxmlformats.org/officeDocument/2006/relationships/image" Target="../media/image18.png"/><Relationship Id="rId20" Type="http://schemas.openxmlformats.org/officeDocument/2006/relationships/image" Target="../media/image29.png"/><Relationship Id="rId21" Type="http://schemas.openxmlformats.org/officeDocument/2006/relationships/image" Target="../media/image30.png"/><Relationship Id="rId22" Type="http://schemas.openxmlformats.org/officeDocument/2006/relationships/image" Target="../media/image31.png"/><Relationship Id="rId23" Type="http://schemas.openxmlformats.org/officeDocument/2006/relationships/image" Target="../media/image32.png"/><Relationship Id="rId10" Type="http://schemas.openxmlformats.org/officeDocument/2006/relationships/image" Target="../media/image19.png"/><Relationship Id="rId11" Type="http://schemas.openxmlformats.org/officeDocument/2006/relationships/image" Target="../media/image20.png"/><Relationship Id="rId12" Type="http://schemas.openxmlformats.org/officeDocument/2006/relationships/image" Target="../media/image21.png"/><Relationship Id="rId13" Type="http://schemas.openxmlformats.org/officeDocument/2006/relationships/image" Target="../media/image22.png"/><Relationship Id="rId14" Type="http://schemas.openxmlformats.org/officeDocument/2006/relationships/image" Target="../media/image23.png"/><Relationship Id="rId15" Type="http://schemas.openxmlformats.org/officeDocument/2006/relationships/image" Target="../media/image24.png"/><Relationship Id="rId16" Type="http://schemas.openxmlformats.org/officeDocument/2006/relationships/image" Target="../media/image25.png"/><Relationship Id="rId17" Type="http://schemas.openxmlformats.org/officeDocument/2006/relationships/image" Target="../media/image26.png"/><Relationship Id="rId18" Type="http://schemas.openxmlformats.org/officeDocument/2006/relationships/image" Target="../media/image27.png"/><Relationship Id="rId19"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image" Target="../media/image12.jpeg"/><Relationship Id="rId3" Type="http://schemas.microsoft.com/office/2007/relationships/hdphoto" Target="../media/hdphoto6.wdp"/><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4" Type="http://schemas.microsoft.com/office/2007/relationships/hdphoto" Target="../media/hdphoto7.wdp"/><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34.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35.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36.tiff"/></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4" Type="http://schemas.microsoft.com/office/2007/relationships/hdphoto" Target="../media/hdphoto8.wdp"/><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4" Type="http://schemas.microsoft.com/office/2007/relationships/hdphoto" Target="../media/hdphoto8.wdp"/><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4" Type="http://schemas.microsoft.com/office/2007/relationships/hdphoto" Target="../media/hdphoto9.wdp"/><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4" Type="http://schemas.microsoft.com/office/2007/relationships/hdphoto" Target="../media/hdphoto10.wdp"/><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39.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 Id="rId3"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0.tiff"/><Relationship Id="rId4" Type="http://schemas.openxmlformats.org/officeDocument/2006/relationships/image" Target="../media/image41.tiff"/><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44.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45.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46.tiff"/></Relationships>
</file>

<file path=ppt/slides/_rels/slide32.xml.rels><?xml version="1.0" encoding="UTF-8" standalone="yes"?>
<Relationships xmlns="http://schemas.openxmlformats.org/package/2006/relationships"><Relationship Id="rId3" Type="http://schemas.openxmlformats.org/officeDocument/2006/relationships/image" Target="../media/image47.tiff"/><Relationship Id="rId4" Type="http://schemas.openxmlformats.org/officeDocument/2006/relationships/image" Target="../media/image53.pn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48.tiff"/></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tiff"/></Relationships>
</file>

<file path=ppt/slides/_rels/slide40.xml.rels><?xml version="1.0" encoding="UTF-8" standalone="yes"?>
<Relationships xmlns="http://schemas.openxmlformats.org/package/2006/relationships"><Relationship Id="rId3" Type="http://schemas.openxmlformats.org/officeDocument/2006/relationships/image" Target="../media/image49.tiff"/><Relationship Id="rId4" Type="http://schemas.openxmlformats.org/officeDocument/2006/relationships/image" Target="../media/image63.pn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4" Type="http://schemas.microsoft.com/office/2007/relationships/hdphoto" Target="../media/hdphoto2.wdp"/><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4" Type="http://schemas.microsoft.com/office/2007/relationships/hdphoto" Target="../media/hdphoto3.wdp"/><Relationship Id="rId5"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4"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4"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650528" y="1087144"/>
            <a:ext cx="7772400" cy="2991714"/>
          </a:xfrm>
        </p:spPr>
        <p:txBody>
          <a:bodyPr/>
          <a:lstStyle/>
          <a:p>
            <a:r>
              <a:rPr lang="en-US" sz="4800" dirty="0" smtClean="0"/>
              <a:t>Zero:</a:t>
            </a:r>
            <a:br>
              <a:rPr lang="en-US" sz="4800" dirty="0" smtClean="0"/>
            </a:br>
            <a:r>
              <a:rPr lang="en-US" sz="4800" dirty="0" smtClean="0"/>
              <a:t> </a:t>
            </a:r>
            <a:r>
              <a:rPr lang="en-US" sz="4000" dirty="0"/>
              <a:t>T</a:t>
            </a:r>
            <a:r>
              <a:rPr lang="en-US" sz="4000" dirty="0" smtClean="0"/>
              <a:t>he </a:t>
            </a:r>
            <a:r>
              <a:rPr lang="en-US" sz="4000" dirty="0"/>
              <a:t>history of an unappreciated </a:t>
            </a:r>
            <a:r>
              <a:rPr lang="en-US" sz="4000" dirty="0" smtClean="0"/>
              <a:t>number</a:t>
            </a:r>
            <a:endParaRPr lang="en-US" sz="4800" dirty="0">
              <a:latin typeface="Arial" charset="0"/>
            </a:endParaRPr>
          </a:p>
        </p:txBody>
      </p:sp>
      <p:sp>
        <p:nvSpPr>
          <p:cNvPr id="13315" name="Rectangle 3"/>
          <p:cNvSpPr>
            <a:spLocks noGrp="1" noChangeArrowheads="1"/>
          </p:cNvSpPr>
          <p:nvPr>
            <p:ph type="subTitle" idx="1"/>
          </p:nvPr>
        </p:nvSpPr>
        <p:spPr>
          <a:xfrm>
            <a:off x="1336328" y="4078858"/>
            <a:ext cx="6400800" cy="1008112"/>
          </a:xfrm>
        </p:spPr>
        <p:txBody>
          <a:bodyPr/>
          <a:lstStyle/>
          <a:p>
            <a:pPr eaLnBrk="1" hangingPunct="1"/>
            <a:r>
              <a:rPr lang="en-US" dirty="0" smtClean="0">
                <a:latin typeface="Arial" charset="0"/>
              </a:rPr>
              <a:t>Dr. Anthony O’Hare</a:t>
            </a:r>
          </a:p>
          <a:p>
            <a:pPr eaLnBrk="1" hangingPunct="1"/>
            <a:r>
              <a:rPr lang="en-US" sz="1600" dirty="0" err="1" smtClean="0">
                <a:latin typeface="Arial" charset="0"/>
              </a:rPr>
              <a:t>Anthony.ohare@stir.ac.uk</a:t>
            </a:r>
            <a:endParaRPr lang="en-US" sz="1600" dirty="0">
              <a:latin typeface="Arial" charset="0"/>
            </a:endParaRPr>
          </a:p>
          <a:p>
            <a:pPr eaLnBrk="1" hangingPunct="1"/>
            <a:endParaRPr lang="en-US" dirty="0">
              <a:latin typeface="Arial" charset="0"/>
            </a:endParaRPr>
          </a:p>
        </p:txBody>
      </p:sp>
      <p:pic>
        <p:nvPicPr>
          <p:cNvPr id="2" name="Picture 1"/>
          <p:cNvPicPr>
            <a:picLocks noChangeAspect="1"/>
          </p:cNvPicPr>
          <p:nvPr/>
        </p:nvPicPr>
        <p:blipFill>
          <a:blip r:embed="rId3"/>
          <a:stretch>
            <a:fillRect/>
          </a:stretch>
        </p:blipFill>
        <p:spPr>
          <a:xfrm>
            <a:off x="7737128" y="84160"/>
            <a:ext cx="1306984" cy="98023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41550" y="20638"/>
            <a:ext cx="6819900" cy="5143500"/>
          </a:xfrm>
          <a:prstGeom prst="rect">
            <a:avLst/>
          </a:prstGeom>
        </p:spPr>
      </p:pic>
      <p:sp>
        <p:nvSpPr>
          <p:cNvPr id="2" name="Title 1"/>
          <p:cNvSpPr>
            <a:spLocks noGrp="1"/>
          </p:cNvSpPr>
          <p:nvPr>
            <p:ph type="title"/>
          </p:nvPr>
        </p:nvSpPr>
        <p:spPr>
          <a:xfrm>
            <a:off x="109860" y="2715766"/>
            <a:ext cx="4474840" cy="857250"/>
          </a:xfrm>
        </p:spPr>
        <p:txBody>
          <a:bodyPr/>
          <a:lstStyle/>
          <a:p>
            <a:r>
              <a:rPr lang="en-GB" dirty="0" smtClean="0"/>
              <a:t>Zeno’s Paradox</a:t>
            </a:r>
            <a:endParaRPr lang="en-GB" dirty="0"/>
          </a:p>
        </p:txBody>
      </p:sp>
    </p:spTree>
    <p:extLst>
      <p:ext uri="{BB962C8B-B14F-4D97-AF65-F5344CB8AC3E}">
        <p14:creationId xmlns:p14="http://schemas.microsoft.com/office/powerpoint/2010/main" val="783279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34404" y="6102"/>
            <a:ext cx="9128240" cy="5143500"/>
          </a:xfrm>
          <a:prstGeom prst="rect">
            <a:avLst/>
          </a:prstGeom>
        </p:spPr>
      </p:pic>
      <p:sp>
        <p:nvSpPr>
          <p:cNvPr id="2" name="Title 1"/>
          <p:cNvSpPr>
            <a:spLocks noGrp="1"/>
          </p:cNvSpPr>
          <p:nvPr>
            <p:ph type="title"/>
          </p:nvPr>
        </p:nvSpPr>
        <p:spPr>
          <a:xfrm>
            <a:off x="465080" y="0"/>
            <a:ext cx="8229600" cy="857250"/>
          </a:xfrm>
        </p:spPr>
        <p:txBody>
          <a:bodyPr/>
          <a:lstStyle/>
          <a:p>
            <a:r>
              <a:rPr lang="en-GB" sz="4000" dirty="0" smtClean="0"/>
              <a:t>Mayans (3</a:t>
            </a:r>
            <a:r>
              <a:rPr lang="en-GB" sz="4000" baseline="30000" dirty="0" smtClean="0"/>
              <a:t>rd</a:t>
            </a:r>
            <a:r>
              <a:rPr lang="en-GB" sz="4000" dirty="0" smtClean="0"/>
              <a:t> AD)</a:t>
            </a:r>
            <a:endParaRPr lang="en-GB" sz="4000" dirty="0"/>
          </a:p>
        </p:txBody>
      </p:sp>
      <p:sp>
        <p:nvSpPr>
          <p:cNvPr id="8" name="TextBox 7"/>
          <p:cNvSpPr txBox="1"/>
          <p:nvPr/>
        </p:nvSpPr>
        <p:spPr>
          <a:xfrm>
            <a:off x="91906" y="2918524"/>
            <a:ext cx="8975948" cy="1200329"/>
          </a:xfrm>
          <a:prstGeom prst="rect">
            <a:avLst/>
          </a:prstGeom>
          <a:noFill/>
        </p:spPr>
        <p:txBody>
          <a:bodyPr wrap="square" rtlCol="0">
            <a:spAutoFit/>
          </a:bodyPr>
          <a:lstStyle/>
          <a:p>
            <a:r>
              <a:rPr lang="en-US" sz="2400" dirty="0" smtClean="0">
                <a:solidFill>
                  <a:schemeClr val="bg1"/>
                </a:solidFill>
              </a:rPr>
              <a:t>The Mayans of </a:t>
            </a:r>
            <a:r>
              <a:rPr lang="en-US" sz="2400" dirty="0">
                <a:solidFill>
                  <a:schemeClr val="bg1"/>
                </a:solidFill>
              </a:rPr>
              <a:t>C</a:t>
            </a:r>
            <a:r>
              <a:rPr lang="en-US" sz="2400" dirty="0" smtClean="0">
                <a:solidFill>
                  <a:schemeClr val="bg1"/>
                </a:solidFill>
              </a:rPr>
              <a:t>entral America were highly skilled mathematicians and astronomers. They needed a placeholder for their complex calendar and date system. </a:t>
            </a:r>
          </a:p>
        </p:txBody>
      </p:sp>
    </p:spTree>
    <p:extLst>
      <p:ext uri="{BB962C8B-B14F-4D97-AF65-F5344CB8AC3E}">
        <p14:creationId xmlns:p14="http://schemas.microsoft.com/office/powerpoint/2010/main" val="2032275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1116" y="20638"/>
            <a:ext cx="9128240" cy="5143500"/>
          </a:xfrm>
          <a:prstGeom prst="rect">
            <a:avLst/>
          </a:prstGeom>
        </p:spPr>
      </p:pic>
      <p:sp>
        <p:nvSpPr>
          <p:cNvPr id="2" name="Title 1"/>
          <p:cNvSpPr>
            <a:spLocks noGrp="1"/>
          </p:cNvSpPr>
          <p:nvPr>
            <p:ph type="title"/>
          </p:nvPr>
        </p:nvSpPr>
        <p:spPr>
          <a:xfrm>
            <a:off x="465080" y="0"/>
            <a:ext cx="8229600" cy="857250"/>
          </a:xfrm>
        </p:spPr>
        <p:txBody>
          <a:bodyPr/>
          <a:lstStyle/>
          <a:p>
            <a:r>
              <a:rPr lang="en-GB" sz="4000" dirty="0" smtClean="0"/>
              <a:t>Mayans (3</a:t>
            </a:r>
            <a:r>
              <a:rPr lang="en-GB" sz="4000" baseline="30000" dirty="0" smtClean="0"/>
              <a:t>rd</a:t>
            </a:r>
            <a:r>
              <a:rPr lang="en-GB" sz="4000" dirty="0" smtClean="0"/>
              <a:t> AD)</a:t>
            </a:r>
            <a:endParaRPr lang="en-GB" sz="4000" dirty="0"/>
          </a:p>
        </p:txBody>
      </p:sp>
      <p:graphicFrame>
        <p:nvGraphicFramePr>
          <p:cNvPr id="7" name="Group 89"/>
          <p:cNvGraphicFramePr>
            <a:graphicFrameLocks noGrp="1"/>
          </p:cNvGraphicFramePr>
          <p:nvPr>
            <p:extLst>
              <p:ext uri="{D42A27DB-BD31-4B8C-83A1-F6EECF244321}">
                <p14:modId xmlns:p14="http://schemas.microsoft.com/office/powerpoint/2010/main" val="601773182"/>
              </p:ext>
            </p:extLst>
          </p:nvPr>
        </p:nvGraphicFramePr>
        <p:xfrm>
          <a:off x="4737662" y="527204"/>
          <a:ext cx="4191000" cy="4594860"/>
        </p:xfrm>
        <a:graphic>
          <a:graphicData uri="http://schemas.openxmlformats.org/drawingml/2006/table">
            <a:tbl>
              <a:tblPr/>
              <a:tblGrid>
                <a:gridCol w="838200"/>
                <a:gridCol w="838200"/>
                <a:gridCol w="838200"/>
                <a:gridCol w="838200"/>
                <a:gridCol w="838200"/>
              </a:tblGrid>
              <a:tr h="1257300">
                <a:tc>
                  <a:txBody>
                    <a:bodyPr/>
                    <a:lstStyle>
                      <a:lvl1pPr>
                        <a:spcBef>
                          <a:spcPct val="20000"/>
                        </a:spcBef>
                        <a:buClr>
                          <a:schemeClr val="hlink"/>
                        </a:buClr>
                        <a:buSzPct val="80000"/>
                        <a:buFont typeface="Wingdings" charset="2"/>
                        <a:defRPr sz="2800">
                          <a:solidFill>
                            <a:schemeClr val="tx1"/>
                          </a:solidFill>
                          <a:effectLst>
                            <a:outerShdw blurRad="38100" dist="38100" dir="2700000" algn="tl">
                              <a:srgbClr val="FFFFFF"/>
                            </a:outerShdw>
                          </a:effectLst>
                          <a:latin typeface="Tahoma" charset="0"/>
                        </a:defRPr>
                      </a:lvl1pPr>
                      <a:lvl2pPr>
                        <a:spcBef>
                          <a:spcPct val="20000"/>
                        </a:spcBef>
                        <a:buClr>
                          <a:schemeClr val="tx1"/>
                        </a:buClr>
                        <a:defRPr sz="2400">
                          <a:solidFill>
                            <a:schemeClr val="tx1"/>
                          </a:solidFill>
                          <a:effectLst>
                            <a:outerShdw blurRad="38100" dist="38100" dir="2700000" algn="tl">
                              <a:srgbClr val="FFFFFF"/>
                            </a:outerShdw>
                          </a:effectLst>
                          <a:latin typeface="Tahoma" charset="0"/>
                        </a:defRPr>
                      </a:lvl2pPr>
                      <a:lvl3pPr>
                        <a:spcBef>
                          <a:spcPct val="20000"/>
                        </a:spcBef>
                        <a:buClr>
                          <a:schemeClr val="hlink"/>
                        </a:buClr>
                        <a:buFont typeface="Wingdings" charset="2"/>
                        <a:defRPr sz="2000">
                          <a:solidFill>
                            <a:schemeClr val="tx1"/>
                          </a:solidFill>
                          <a:effectLst>
                            <a:outerShdw blurRad="38100" dist="38100" dir="2700000" algn="tl">
                              <a:srgbClr val="FFFFFF"/>
                            </a:outerShdw>
                          </a:effectLst>
                          <a:latin typeface="Tahoma" charset="0"/>
                        </a:defRPr>
                      </a:lvl3pPr>
                      <a:lvl4pPr>
                        <a:spcBef>
                          <a:spcPct val="20000"/>
                        </a:spcBef>
                        <a:defRPr>
                          <a:solidFill>
                            <a:schemeClr val="tx1"/>
                          </a:solidFill>
                          <a:effectLst>
                            <a:outerShdw blurRad="38100" dist="38100" dir="2700000" algn="tl">
                              <a:srgbClr val="FFFFFF"/>
                            </a:outerShdw>
                          </a:effectLst>
                          <a:latin typeface="Tahoma" charset="0"/>
                        </a:defRPr>
                      </a:lvl4pPr>
                      <a:lvl5pPr>
                        <a:spcBef>
                          <a:spcPct val="20000"/>
                        </a:spcBef>
                        <a:buClr>
                          <a:schemeClr val="hlink"/>
                        </a:buClr>
                        <a:buFont typeface="Wingdings" charset="2"/>
                        <a:defRPr>
                          <a:solidFill>
                            <a:schemeClr val="tx1"/>
                          </a:solidFill>
                          <a:effectLst>
                            <a:outerShdw blurRad="38100" dist="38100" dir="2700000" algn="tl">
                              <a:srgbClr val="FFFFFF"/>
                            </a:outerShdw>
                          </a:effectLst>
                          <a:latin typeface="Tahoma" charset="0"/>
                        </a:defRPr>
                      </a:lvl5pPr>
                      <a:lvl6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6pPr>
                      <a:lvl7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7pPr>
                      <a:lvl8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8pPr>
                      <a:lvl9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800000"/>
                          </a:solidFill>
                          <a:effectLst/>
                          <a:latin typeface="Arial" charset="0"/>
                          <a:ea typeface="Arial" charset="0"/>
                          <a:cs typeface="Arial" charset="0"/>
                        </a:rPr>
                        <a:t>  </a:t>
                      </a:r>
                      <a:r>
                        <a:rPr kumimoji="0" lang="en-US" altLang="en-US" sz="3100" b="1" i="0" u="none" strike="noStrike" cap="none" normalizeH="0" baseline="0" dirty="0">
                          <a:ln>
                            <a:noFill/>
                          </a:ln>
                          <a:solidFill>
                            <a:srgbClr val="800000"/>
                          </a:solidFill>
                          <a:effectLst/>
                          <a:latin typeface="Arial" charset="0"/>
                          <a:ea typeface="Arial" charset="0"/>
                          <a:cs typeface="Arial" charset="0"/>
                        </a:rPr>
                        <a:t> </a:t>
                      </a:r>
                      <a:r>
                        <a:rPr kumimoji="0" lang="en-US" altLang="en-US" sz="1800" b="1" i="0" u="none" strike="noStrike" cap="none" normalizeH="0" baseline="0" dirty="0">
                          <a:ln>
                            <a:noFill/>
                          </a:ln>
                          <a:solidFill>
                            <a:srgbClr val="800000"/>
                          </a:solidFill>
                          <a:effectLst/>
                          <a:latin typeface="Arial" charset="0"/>
                          <a:ea typeface="Arial" charset="0"/>
                          <a:cs typeface="Arial" charset="0"/>
                        </a:rPr>
                        <a:t>               </a:t>
                      </a:r>
                      <a:br>
                        <a:rPr kumimoji="0" lang="en-US" altLang="en-US" sz="1800" b="1" i="0" u="none" strike="noStrike" cap="none" normalizeH="0" baseline="0" dirty="0">
                          <a:ln>
                            <a:noFill/>
                          </a:ln>
                          <a:solidFill>
                            <a:srgbClr val="800000"/>
                          </a:solidFill>
                          <a:effectLst/>
                          <a:latin typeface="Arial" charset="0"/>
                          <a:ea typeface="Arial" charset="0"/>
                          <a:cs typeface="Arial" charset="0"/>
                        </a:rPr>
                      </a:br>
                      <a:r>
                        <a:rPr kumimoji="0" lang="en-US" altLang="en-US" sz="1800" b="1" i="0" u="none" strike="noStrike" cap="none" normalizeH="0" baseline="0" dirty="0">
                          <a:ln>
                            <a:noFill/>
                          </a:ln>
                          <a:solidFill>
                            <a:srgbClr val="800000"/>
                          </a:solidFill>
                          <a:effectLst/>
                          <a:latin typeface="Arial" charset="0"/>
                          <a:ea typeface="Arial" charset="0"/>
                          <a:cs typeface="Arial" charset="0"/>
                        </a:rPr>
                        <a:t>0</a:t>
                      </a:r>
                    </a:p>
                  </a:txBody>
                  <a:tcPr anchor="ctr" horzOverflow="overflow">
                    <a:lnL cap="flat">
                      <a:noFill/>
                    </a:lnL>
                    <a:lnR>
                      <a:noFill/>
                    </a:lnR>
                    <a:lnT cap="flat">
                      <a:noFill/>
                    </a:lnT>
                    <a:lnB>
                      <a:noFill/>
                    </a:lnB>
                    <a:lnTlToBr>
                      <a:noFill/>
                    </a:lnTlToBr>
                    <a:lnBlToTr>
                      <a:noFill/>
                    </a:lnBlToTr>
                    <a:noFill/>
                  </a:tcPr>
                </a:tc>
                <a:tc>
                  <a:txBody>
                    <a:bodyPr/>
                    <a:lstStyle>
                      <a:lvl1pPr>
                        <a:spcBef>
                          <a:spcPct val="20000"/>
                        </a:spcBef>
                        <a:buClr>
                          <a:schemeClr val="hlink"/>
                        </a:buClr>
                        <a:buSzPct val="80000"/>
                        <a:buFont typeface="Wingdings" charset="2"/>
                        <a:defRPr sz="2800">
                          <a:solidFill>
                            <a:schemeClr val="tx1"/>
                          </a:solidFill>
                          <a:effectLst>
                            <a:outerShdw blurRad="38100" dist="38100" dir="2700000" algn="tl">
                              <a:srgbClr val="FFFFFF"/>
                            </a:outerShdw>
                          </a:effectLst>
                          <a:latin typeface="Tahoma" charset="0"/>
                        </a:defRPr>
                      </a:lvl1pPr>
                      <a:lvl2pPr>
                        <a:spcBef>
                          <a:spcPct val="20000"/>
                        </a:spcBef>
                        <a:buClr>
                          <a:schemeClr val="tx1"/>
                        </a:buClr>
                        <a:defRPr sz="2400">
                          <a:solidFill>
                            <a:schemeClr val="tx1"/>
                          </a:solidFill>
                          <a:effectLst>
                            <a:outerShdw blurRad="38100" dist="38100" dir="2700000" algn="tl">
                              <a:srgbClr val="FFFFFF"/>
                            </a:outerShdw>
                          </a:effectLst>
                          <a:latin typeface="Tahoma" charset="0"/>
                        </a:defRPr>
                      </a:lvl2pPr>
                      <a:lvl3pPr>
                        <a:spcBef>
                          <a:spcPct val="20000"/>
                        </a:spcBef>
                        <a:buClr>
                          <a:schemeClr val="hlink"/>
                        </a:buClr>
                        <a:buFont typeface="Wingdings" charset="2"/>
                        <a:defRPr sz="2000">
                          <a:solidFill>
                            <a:schemeClr val="tx1"/>
                          </a:solidFill>
                          <a:effectLst>
                            <a:outerShdw blurRad="38100" dist="38100" dir="2700000" algn="tl">
                              <a:srgbClr val="FFFFFF"/>
                            </a:outerShdw>
                          </a:effectLst>
                          <a:latin typeface="Tahoma" charset="0"/>
                        </a:defRPr>
                      </a:lvl3pPr>
                      <a:lvl4pPr>
                        <a:spcBef>
                          <a:spcPct val="20000"/>
                        </a:spcBef>
                        <a:defRPr>
                          <a:solidFill>
                            <a:schemeClr val="tx1"/>
                          </a:solidFill>
                          <a:effectLst>
                            <a:outerShdw blurRad="38100" dist="38100" dir="2700000" algn="tl">
                              <a:srgbClr val="FFFFFF"/>
                            </a:outerShdw>
                          </a:effectLst>
                          <a:latin typeface="Tahoma" charset="0"/>
                        </a:defRPr>
                      </a:lvl4pPr>
                      <a:lvl5pPr>
                        <a:spcBef>
                          <a:spcPct val="20000"/>
                        </a:spcBef>
                        <a:buClr>
                          <a:schemeClr val="hlink"/>
                        </a:buClr>
                        <a:buFont typeface="Wingdings" charset="2"/>
                        <a:defRPr>
                          <a:solidFill>
                            <a:schemeClr val="tx1"/>
                          </a:solidFill>
                          <a:effectLst>
                            <a:outerShdw blurRad="38100" dist="38100" dir="2700000" algn="tl">
                              <a:srgbClr val="FFFFFF"/>
                            </a:outerShdw>
                          </a:effectLst>
                          <a:latin typeface="Tahoma" charset="0"/>
                        </a:defRPr>
                      </a:lvl5pPr>
                      <a:lvl6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6pPr>
                      <a:lvl7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7pPr>
                      <a:lvl8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8pPr>
                      <a:lvl9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800000"/>
                          </a:solidFill>
                          <a:effectLst/>
                          <a:latin typeface="Arial" charset="0"/>
                          <a:ea typeface="Arial" charset="0"/>
                          <a:cs typeface="Arial" charset="0"/>
                        </a:rPr>
                        <a:t>  </a:t>
                      </a:r>
                      <a:r>
                        <a:rPr kumimoji="0" lang="en-US" altLang="en-US" sz="3100" b="1" i="0" u="none" strike="noStrike" cap="none" normalizeH="0" baseline="0" dirty="0">
                          <a:ln>
                            <a:noFill/>
                          </a:ln>
                          <a:solidFill>
                            <a:srgbClr val="800000"/>
                          </a:solidFill>
                          <a:effectLst/>
                          <a:latin typeface="Arial" charset="0"/>
                          <a:ea typeface="Arial" charset="0"/>
                          <a:cs typeface="Arial" charset="0"/>
                        </a:rPr>
                        <a:t> </a:t>
                      </a:r>
                      <a:r>
                        <a:rPr kumimoji="0" lang="en-US" altLang="en-US" sz="1800" b="1" i="0" u="none" strike="noStrike" cap="none" normalizeH="0" baseline="0" dirty="0">
                          <a:ln>
                            <a:noFill/>
                          </a:ln>
                          <a:solidFill>
                            <a:srgbClr val="800000"/>
                          </a:solidFill>
                          <a:effectLst/>
                          <a:latin typeface="Arial" charset="0"/>
                          <a:ea typeface="Arial" charset="0"/>
                          <a:cs typeface="Arial" charset="0"/>
                        </a:rPr>
                        <a:t>               </a:t>
                      </a:r>
                      <a:br>
                        <a:rPr kumimoji="0" lang="en-US" altLang="en-US" sz="1800" b="1" i="0" u="none" strike="noStrike" cap="none" normalizeH="0" baseline="0" dirty="0">
                          <a:ln>
                            <a:noFill/>
                          </a:ln>
                          <a:solidFill>
                            <a:srgbClr val="800000"/>
                          </a:solidFill>
                          <a:effectLst/>
                          <a:latin typeface="Arial" charset="0"/>
                          <a:ea typeface="Arial" charset="0"/>
                          <a:cs typeface="Arial" charset="0"/>
                        </a:rPr>
                      </a:br>
                      <a:r>
                        <a:rPr kumimoji="0" lang="en-US" altLang="en-US" sz="1800" b="1" i="0" u="none" strike="noStrike" cap="none" normalizeH="0" baseline="0" dirty="0">
                          <a:ln>
                            <a:noFill/>
                          </a:ln>
                          <a:solidFill>
                            <a:srgbClr val="800000"/>
                          </a:solidFill>
                          <a:effectLst/>
                          <a:latin typeface="Arial" charset="0"/>
                          <a:ea typeface="Arial" charset="0"/>
                          <a:cs typeface="Arial" charset="0"/>
                        </a:rPr>
                        <a:t>1</a:t>
                      </a:r>
                    </a:p>
                  </a:txBody>
                  <a:tcPr anchor="ctr" horzOverflow="overflow">
                    <a:lnL>
                      <a:noFill/>
                    </a:lnL>
                    <a:lnR>
                      <a:noFill/>
                    </a:lnR>
                    <a:lnT cap="flat">
                      <a:noFill/>
                    </a:lnT>
                    <a:lnB>
                      <a:noFill/>
                    </a:lnB>
                    <a:lnTlToBr>
                      <a:noFill/>
                    </a:lnTlToBr>
                    <a:lnBlToTr>
                      <a:noFill/>
                    </a:lnBlToTr>
                    <a:noFill/>
                  </a:tcPr>
                </a:tc>
                <a:tc>
                  <a:txBody>
                    <a:bodyPr/>
                    <a:lstStyle>
                      <a:lvl1pPr>
                        <a:spcBef>
                          <a:spcPct val="20000"/>
                        </a:spcBef>
                        <a:buClr>
                          <a:schemeClr val="hlink"/>
                        </a:buClr>
                        <a:buSzPct val="80000"/>
                        <a:buFont typeface="Wingdings" charset="2"/>
                        <a:defRPr sz="2800">
                          <a:solidFill>
                            <a:schemeClr val="tx1"/>
                          </a:solidFill>
                          <a:effectLst>
                            <a:outerShdw blurRad="38100" dist="38100" dir="2700000" algn="tl">
                              <a:srgbClr val="FFFFFF"/>
                            </a:outerShdw>
                          </a:effectLst>
                          <a:latin typeface="Tahoma" charset="0"/>
                        </a:defRPr>
                      </a:lvl1pPr>
                      <a:lvl2pPr>
                        <a:spcBef>
                          <a:spcPct val="20000"/>
                        </a:spcBef>
                        <a:buClr>
                          <a:schemeClr val="tx1"/>
                        </a:buClr>
                        <a:defRPr sz="2400">
                          <a:solidFill>
                            <a:schemeClr val="tx1"/>
                          </a:solidFill>
                          <a:effectLst>
                            <a:outerShdw blurRad="38100" dist="38100" dir="2700000" algn="tl">
                              <a:srgbClr val="FFFFFF"/>
                            </a:outerShdw>
                          </a:effectLst>
                          <a:latin typeface="Tahoma" charset="0"/>
                        </a:defRPr>
                      </a:lvl2pPr>
                      <a:lvl3pPr>
                        <a:spcBef>
                          <a:spcPct val="20000"/>
                        </a:spcBef>
                        <a:buClr>
                          <a:schemeClr val="hlink"/>
                        </a:buClr>
                        <a:buFont typeface="Wingdings" charset="2"/>
                        <a:defRPr sz="2000">
                          <a:solidFill>
                            <a:schemeClr val="tx1"/>
                          </a:solidFill>
                          <a:effectLst>
                            <a:outerShdw blurRad="38100" dist="38100" dir="2700000" algn="tl">
                              <a:srgbClr val="FFFFFF"/>
                            </a:outerShdw>
                          </a:effectLst>
                          <a:latin typeface="Tahoma" charset="0"/>
                        </a:defRPr>
                      </a:lvl3pPr>
                      <a:lvl4pPr>
                        <a:spcBef>
                          <a:spcPct val="20000"/>
                        </a:spcBef>
                        <a:defRPr>
                          <a:solidFill>
                            <a:schemeClr val="tx1"/>
                          </a:solidFill>
                          <a:effectLst>
                            <a:outerShdw blurRad="38100" dist="38100" dir="2700000" algn="tl">
                              <a:srgbClr val="FFFFFF"/>
                            </a:outerShdw>
                          </a:effectLst>
                          <a:latin typeface="Tahoma" charset="0"/>
                        </a:defRPr>
                      </a:lvl4pPr>
                      <a:lvl5pPr>
                        <a:spcBef>
                          <a:spcPct val="20000"/>
                        </a:spcBef>
                        <a:buClr>
                          <a:schemeClr val="hlink"/>
                        </a:buClr>
                        <a:buFont typeface="Wingdings" charset="2"/>
                        <a:defRPr>
                          <a:solidFill>
                            <a:schemeClr val="tx1"/>
                          </a:solidFill>
                          <a:effectLst>
                            <a:outerShdw blurRad="38100" dist="38100" dir="2700000" algn="tl">
                              <a:srgbClr val="FFFFFF"/>
                            </a:outerShdw>
                          </a:effectLst>
                          <a:latin typeface="Tahoma" charset="0"/>
                        </a:defRPr>
                      </a:lvl5pPr>
                      <a:lvl6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6pPr>
                      <a:lvl7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7pPr>
                      <a:lvl8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8pPr>
                      <a:lvl9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00000"/>
                          </a:solidFill>
                          <a:effectLst/>
                          <a:latin typeface="Arial" charset="0"/>
                          <a:ea typeface="Arial" charset="0"/>
                          <a:cs typeface="Arial" charset="0"/>
                        </a:rPr>
                        <a:t>  </a:t>
                      </a:r>
                      <a:r>
                        <a:rPr kumimoji="0" lang="en-US" altLang="en-US" sz="3100" b="1" i="0" u="none" strike="noStrike" cap="none" normalizeH="0" baseline="0">
                          <a:ln>
                            <a:noFill/>
                          </a:ln>
                          <a:solidFill>
                            <a:srgbClr val="800000"/>
                          </a:solidFill>
                          <a:effectLst/>
                          <a:latin typeface="Arial" charset="0"/>
                          <a:ea typeface="Arial" charset="0"/>
                          <a:cs typeface="Arial" charset="0"/>
                        </a:rPr>
                        <a:t> </a:t>
                      </a:r>
                      <a:r>
                        <a:rPr kumimoji="0" lang="en-US" altLang="en-US" sz="1800" b="1" i="0" u="none" strike="noStrike" cap="none" normalizeH="0" baseline="0">
                          <a:ln>
                            <a:noFill/>
                          </a:ln>
                          <a:solidFill>
                            <a:srgbClr val="800000"/>
                          </a:solidFill>
                          <a:effectLst/>
                          <a:latin typeface="Arial" charset="0"/>
                          <a:ea typeface="Arial" charset="0"/>
                          <a:cs typeface="Arial" charset="0"/>
                        </a:rPr>
                        <a:t>               </a:t>
                      </a:r>
                      <a:br>
                        <a:rPr kumimoji="0" lang="en-US" altLang="en-US" sz="1800" b="1" i="0" u="none" strike="noStrike" cap="none" normalizeH="0" baseline="0">
                          <a:ln>
                            <a:noFill/>
                          </a:ln>
                          <a:solidFill>
                            <a:srgbClr val="800000"/>
                          </a:solidFill>
                          <a:effectLst/>
                          <a:latin typeface="Arial" charset="0"/>
                          <a:ea typeface="Arial" charset="0"/>
                          <a:cs typeface="Arial" charset="0"/>
                        </a:rPr>
                      </a:br>
                      <a:r>
                        <a:rPr kumimoji="0" lang="en-US" altLang="en-US" sz="1800" b="1" i="0" u="none" strike="noStrike" cap="none" normalizeH="0" baseline="0">
                          <a:ln>
                            <a:noFill/>
                          </a:ln>
                          <a:solidFill>
                            <a:srgbClr val="800000"/>
                          </a:solidFill>
                          <a:effectLst/>
                          <a:latin typeface="Arial" charset="0"/>
                          <a:ea typeface="Arial" charset="0"/>
                          <a:cs typeface="Arial" charset="0"/>
                        </a:rPr>
                        <a:t>2</a:t>
                      </a:r>
                    </a:p>
                  </a:txBody>
                  <a:tcPr anchor="ctr" horzOverflow="overflow">
                    <a:lnL>
                      <a:noFill/>
                    </a:lnL>
                    <a:lnR>
                      <a:noFill/>
                    </a:lnR>
                    <a:lnT cap="flat">
                      <a:noFill/>
                    </a:lnT>
                    <a:lnB>
                      <a:noFill/>
                    </a:lnB>
                    <a:lnTlToBr>
                      <a:noFill/>
                    </a:lnTlToBr>
                    <a:lnBlToTr>
                      <a:noFill/>
                    </a:lnBlToTr>
                    <a:noFill/>
                  </a:tcPr>
                </a:tc>
                <a:tc>
                  <a:txBody>
                    <a:bodyPr/>
                    <a:lstStyle>
                      <a:lvl1pPr>
                        <a:spcBef>
                          <a:spcPct val="20000"/>
                        </a:spcBef>
                        <a:buClr>
                          <a:schemeClr val="hlink"/>
                        </a:buClr>
                        <a:buSzPct val="80000"/>
                        <a:buFont typeface="Wingdings" charset="2"/>
                        <a:defRPr sz="2800">
                          <a:solidFill>
                            <a:schemeClr val="tx1"/>
                          </a:solidFill>
                          <a:effectLst>
                            <a:outerShdw blurRad="38100" dist="38100" dir="2700000" algn="tl">
                              <a:srgbClr val="FFFFFF"/>
                            </a:outerShdw>
                          </a:effectLst>
                          <a:latin typeface="Tahoma" charset="0"/>
                        </a:defRPr>
                      </a:lvl1pPr>
                      <a:lvl2pPr>
                        <a:spcBef>
                          <a:spcPct val="20000"/>
                        </a:spcBef>
                        <a:buClr>
                          <a:schemeClr val="tx1"/>
                        </a:buClr>
                        <a:defRPr sz="2400">
                          <a:solidFill>
                            <a:schemeClr val="tx1"/>
                          </a:solidFill>
                          <a:effectLst>
                            <a:outerShdw blurRad="38100" dist="38100" dir="2700000" algn="tl">
                              <a:srgbClr val="FFFFFF"/>
                            </a:outerShdw>
                          </a:effectLst>
                          <a:latin typeface="Tahoma" charset="0"/>
                        </a:defRPr>
                      </a:lvl2pPr>
                      <a:lvl3pPr>
                        <a:spcBef>
                          <a:spcPct val="20000"/>
                        </a:spcBef>
                        <a:buClr>
                          <a:schemeClr val="hlink"/>
                        </a:buClr>
                        <a:buFont typeface="Wingdings" charset="2"/>
                        <a:defRPr sz="2000">
                          <a:solidFill>
                            <a:schemeClr val="tx1"/>
                          </a:solidFill>
                          <a:effectLst>
                            <a:outerShdw blurRad="38100" dist="38100" dir="2700000" algn="tl">
                              <a:srgbClr val="FFFFFF"/>
                            </a:outerShdw>
                          </a:effectLst>
                          <a:latin typeface="Tahoma" charset="0"/>
                        </a:defRPr>
                      </a:lvl3pPr>
                      <a:lvl4pPr>
                        <a:spcBef>
                          <a:spcPct val="20000"/>
                        </a:spcBef>
                        <a:defRPr>
                          <a:solidFill>
                            <a:schemeClr val="tx1"/>
                          </a:solidFill>
                          <a:effectLst>
                            <a:outerShdw blurRad="38100" dist="38100" dir="2700000" algn="tl">
                              <a:srgbClr val="FFFFFF"/>
                            </a:outerShdw>
                          </a:effectLst>
                          <a:latin typeface="Tahoma" charset="0"/>
                        </a:defRPr>
                      </a:lvl4pPr>
                      <a:lvl5pPr>
                        <a:spcBef>
                          <a:spcPct val="20000"/>
                        </a:spcBef>
                        <a:buClr>
                          <a:schemeClr val="hlink"/>
                        </a:buClr>
                        <a:buFont typeface="Wingdings" charset="2"/>
                        <a:defRPr>
                          <a:solidFill>
                            <a:schemeClr val="tx1"/>
                          </a:solidFill>
                          <a:effectLst>
                            <a:outerShdw blurRad="38100" dist="38100" dir="2700000" algn="tl">
                              <a:srgbClr val="FFFFFF"/>
                            </a:outerShdw>
                          </a:effectLst>
                          <a:latin typeface="Tahoma" charset="0"/>
                        </a:defRPr>
                      </a:lvl5pPr>
                      <a:lvl6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6pPr>
                      <a:lvl7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7pPr>
                      <a:lvl8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8pPr>
                      <a:lvl9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00000"/>
                          </a:solidFill>
                          <a:effectLst/>
                          <a:latin typeface="Arial" charset="0"/>
                          <a:ea typeface="Arial" charset="0"/>
                          <a:cs typeface="Arial" charset="0"/>
                        </a:rPr>
                        <a:t>  </a:t>
                      </a:r>
                      <a:r>
                        <a:rPr kumimoji="0" lang="en-US" altLang="en-US" sz="3100" b="1" i="0" u="none" strike="noStrike" cap="none" normalizeH="0" baseline="0">
                          <a:ln>
                            <a:noFill/>
                          </a:ln>
                          <a:solidFill>
                            <a:srgbClr val="800000"/>
                          </a:solidFill>
                          <a:effectLst/>
                          <a:latin typeface="Arial" charset="0"/>
                          <a:ea typeface="Arial" charset="0"/>
                          <a:cs typeface="Arial" charset="0"/>
                        </a:rPr>
                        <a:t> </a:t>
                      </a:r>
                      <a:r>
                        <a:rPr kumimoji="0" lang="en-US" altLang="en-US" sz="1800" b="1" i="0" u="none" strike="noStrike" cap="none" normalizeH="0" baseline="0">
                          <a:ln>
                            <a:noFill/>
                          </a:ln>
                          <a:solidFill>
                            <a:srgbClr val="800000"/>
                          </a:solidFill>
                          <a:effectLst/>
                          <a:latin typeface="Arial" charset="0"/>
                          <a:ea typeface="Arial" charset="0"/>
                          <a:cs typeface="Arial" charset="0"/>
                        </a:rPr>
                        <a:t>               </a:t>
                      </a:r>
                      <a:br>
                        <a:rPr kumimoji="0" lang="en-US" altLang="en-US" sz="1800" b="1" i="0" u="none" strike="noStrike" cap="none" normalizeH="0" baseline="0">
                          <a:ln>
                            <a:noFill/>
                          </a:ln>
                          <a:solidFill>
                            <a:srgbClr val="800000"/>
                          </a:solidFill>
                          <a:effectLst/>
                          <a:latin typeface="Arial" charset="0"/>
                          <a:ea typeface="Arial" charset="0"/>
                          <a:cs typeface="Arial" charset="0"/>
                        </a:rPr>
                      </a:br>
                      <a:r>
                        <a:rPr kumimoji="0" lang="en-US" altLang="en-US" sz="1800" b="1" i="0" u="none" strike="noStrike" cap="none" normalizeH="0" baseline="0">
                          <a:ln>
                            <a:noFill/>
                          </a:ln>
                          <a:solidFill>
                            <a:srgbClr val="800000"/>
                          </a:solidFill>
                          <a:effectLst/>
                          <a:latin typeface="Arial" charset="0"/>
                          <a:ea typeface="Arial" charset="0"/>
                          <a:cs typeface="Arial" charset="0"/>
                        </a:rPr>
                        <a:t>3</a:t>
                      </a:r>
                    </a:p>
                  </a:txBody>
                  <a:tcPr anchor="ctr" horzOverflow="overflow">
                    <a:lnL>
                      <a:noFill/>
                    </a:lnL>
                    <a:lnR>
                      <a:noFill/>
                    </a:lnR>
                    <a:lnT cap="flat">
                      <a:noFill/>
                    </a:lnT>
                    <a:lnB>
                      <a:noFill/>
                    </a:lnB>
                    <a:lnTlToBr>
                      <a:noFill/>
                    </a:lnTlToBr>
                    <a:lnBlToTr>
                      <a:noFill/>
                    </a:lnBlToTr>
                    <a:noFill/>
                  </a:tcPr>
                </a:tc>
                <a:tc>
                  <a:txBody>
                    <a:bodyPr/>
                    <a:lstStyle>
                      <a:lvl1pPr>
                        <a:spcBef>
                          <a:spcPct val="20000"/>
                        </a:spcBef>
                        <a:buClr>
                          <a:schemeClr val="hlink"/>
                        </a:buClr>
                        <a:buSzPct val="80000"/>
                        <a:buFont typeface="Wingdings" charset="2"/>
                        <a:defRPr sz="2800">
                          <a:solidFill>
                            <a:schemeClr val="tx1"/>
                          </a:solidFill>
                          <a:effectLst>
                            <a:outerShdw blurRad="38100" dist="38100" dir="2700000" algn="tl">
                              <a:srgbClr val="FFFFFF"/>
                            </a:outerShdw>
                          </a:effectLst>
                          <a:latin typeface="Tahoma" charset="0"/>
                        </a:defRPr>
                      </a:lvl1pPr>
                      <a:lvl2pPr>
                        <a:spcBef>
                          <a:spcPct val="20000"/>
                        </a:spcBef>
                        <a:buClr>
                          <a:schemeClr val="tx1"/>
                        </a:buClr>
                        <a:defRPr sz="2400">
                          <a:solidFill>
                            <a:schemeClr val="tx1"/>
                          </a:solidFill>
                          <a:effectLst>
                            <a:outerShdw blurRad="38100" dist="38100" dir="2700000" algn="tl">
                              <a:srgbClr val="FFFFFF"/>
                            </a:outerShdw>
                          </a:effectLst>
                          <a:latin typeface="Tahoma" charset="0"/>
                        </a:defRPr>
                      </a:lvl2pPr>
                      <a:lvl3pPr>
                        <a:spcBef>
                          <a:spcPct val="20000"/>
                        </a:spcBef>
                        <a:buClr>
                          <a:schemeClr val="hlink"/>
                        </a:buClr>
                        <a:buFont typeface="Wingdings" charset="2"/>
                        <a:defRPr sz="2000">
                          <a:solidFill>
                            <a:schemeClr val="tx1"/>
                          </a:solidFill>
                          <a:effectLst>
                            <a:outerShdw blurRad="38100" dist="38100" dir="2700000" algn="tl">
                              <a:srgbClr val="FFFFFF"/>
                            </a:outerShdw>
                          </a:effectLst>
                          <a:latin typeface="Tahoma" charset="0"/>
                        </a:defRPr>
                      </a:lvl3pPr>
                      <a:lvl4pPr>
                        <a:spcBef>
                          <a:spcPct val="20000"/>
                        </a:spcBef>
                        <a:defRPr>
                          <a:solidFill>
                            <a:schemeClr val="tx1"/>
                          </a:solidFill>
                          <a:effectLst>
                            <a:outerShdw blurRad="38100" dist="38100" dir="2700000" algn="tl">
                              <a:srgbClr val="FFFFFF"/>
                            </a:outerShdw>
                          </a:effectLst>
                          <a:latin typeface="Tahoma" charset="0"/>
                        </a:defRPr>
                      </a:lvl4pPr>
                      <a:lvl5pPr>
                        <a:spcBef>
                          <a:spcPct val="20000"/>
                        </a:spcBef>
                        <a:buClr>
                          <a:schemeClr val="hlink"/>
                        </a:buClr>
                        <a:buFont typeface="Wingdings" charset="2"/>
                        <a:defRPr>
                          <a:solidFill>
                            <a:schemeClr val="tx1"/>
                          </a:solidFill>
                          <a:effectLst>
                            <a:outerShdw blurRad="38100" dist="38100" dir="2700000" algn="tl">
                              <a:srgbClr val="FFFFFF"/>
                            </a:outerShdw>
                          </a:effectLst>
                          <a:latin typeface="Tahoma" charset="0"/>
                        </a:defRPr>
                      </a:lvl5pPr>
                      <a:lvl6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6pPr>
                      <a:lvl7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7pPr>
                      <a:lvl8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8pPr>
                      <a:lvl9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800000"/>
                          </a:solidFill>
                          <a:effectLst/>
                          <a:latin typeface="Arial" charset="0"/>
                          <a:ea typeface="Arial" charset="0"/>
                          <a:cs typeface="Arial" charset="0"/>
                        </a:rPr>
                        <a:t>  </a:t>
                      </a:r>
                      <a:r>
                        <a:rPr kumimoji="0" lang="en-US" altLang="en-US" sz="3100" b="1" i="0" u="none" strike="noStrike" cap="none" normalizeH="0" baseline="0" dirty="0">
                          <a:ln>
                            <a:noFill/>
                          </a:ln>
                          <a:solidFill>
                            <a:srgbClr val="800000"/>
                          </a:solidFill>
                          <a:effectLst/>
                          <a:latin typeface="Arial" charset="0"/>
                          <a:ea typeface="Arial" charset="0"/>
                          <a:cs typeface="Arial" charset="0"/>
                        </a:rPr>
                        <a:t> </a:t>
                      </a:r>
                      <a:r>
                        <a:rPr kumimoji="0" lang="en-US" altLang="en-US" sz="1800" b="1" i="0" u="none" strike="noStrike" cap="none" normalizeH="0" baseline="0" dirty="0">
                          <a:ln>
                            <a:noFill/>
                          </a:ln>
                          <a:solidFill>
                            <a:srgbClr val="800000"/>
                          </a:solidFill>
                          <a:effectLst/>
                          <a:latin typeface="Arial" charset="0"/>
                          <a:ea typeface="Arial" charset="0"/>
                          <a:cs typeface="Arial" charset="0"/>
                        </a:rPr>
                        <a:t>               </a:t>
                      </a:r>
                      <a:br>
                        <a:rPr kumimoji="0" lang="en-US" altLang="en-US" sz="1800" b="1" i="0" u="none" strike="noStrike" cap="none" normalizeH="0" baseline="0" dirty="0">
                          <a:ln>
                            <a:noFill/>
                          </a:ln>
                          <a:solidFill>
                            <a:srgbClr val="800000"/>
                          </a:solidFill>
                          <a:effectLst/>
                          <a:latin typeface="Arial" charset="0"/>
                          <a:ea typeface="Arial" charset="0"/>
                          <a:cs typeface="Arial" charset="0"/>
                        </a:rPr>
                      </a:br>
                      <a:r>
                        <a:rPr kumimoji="0" lang="en-US" altLang="en-US" sz="1800" b="1" i="0" u="none" strike="noStrike" cap="none" normalizeH="0" baseline="0" dirty="0">
                          <a:ln>
                            <a:noFill/>
                          </a:ln>
                          <a:solidFill>
                            <a:srgbClr val="800000"/>
                          </a:solidFill>
                          <a:effectLst/>
                          <a:latin typeface="Arial" charset="0"/>
                          <a:ea typeface="Arial" charset="0"/>
                          <a:cs typeface="Arial" charset="0"/>
                        </a:rPr>
                        <a:t>4</a:t>
                      </a:r>
                    </a:p>
                  </a:txBody>
                  <a:tcPr anchor="ctr" horzOverflow="overflow">
                    <a:lnL>
                      <a:noFill/>
                    </a:lnL>
                    <a:lnR cap="flat">
                      <a:noFill/>
                    </a:lnR>
                    <a:lnT cap="flat">
                      <a:noFill/>
                    </a:lnT>
                    <a:lnB>
                      <a:noFill/>
                    </a:lnB>
                    <a:lnTlToBr>
                      <a:noFill/>
                    </a:lnTlToBr>
                    <a:lnBlToTr>
                      <a:noFill/>
                    </a:lnBlToTr>
                    <a:noFill/>
                  </a:tcPr>
                </a:tc>
              </a:tr>
              <a:tr h="1104900">
                <a:tc>
                  <a:txBody>
                    <a:bodyPr/>
                    <a:lstStyle>
                      <a:lvl1pPr>
                        <a:spcBef>
                          <a:spcPct val="20000"/>
                        </a:spcBef>
                        <a:buClr>
                          <a:schemeClr val="hlink"/>
                        </a:buClr>
                        <a:buSzPct val="80000"/>
                        <a:buFont typeface="Wingdings" charset="2"/>
                        <a:defRPr sz="2800">
                          <a:solidFill>
                            <a:schemeClr val="tx1"/>
                          </a:solidFill>
                          <a:effectLst>
                            <a:outerShdw blurRad="38100" dist="38100" dir="2700000" algn="tl">
                              <a:srgbClr val="FFFFFF"/>
                            </a:outerShdw>
                          </a:effectLst>
                          <a:latin typeface="Tahoma" charset="0"/>
                        </a:defRPr>
                      </a:lvl1pPr>
                      <a:lvl2pPr>
                        <a:spcBef>
                          <a:spcPct val="20000"/>
                        </a:spcBef>
                        <a:buClr>
                          <a:schemeClr val="tx1"/>
                        </a:buClr>
                        <a:defRPr sz="2400">
                          <a:solidFill>
                            <a:schemeClr val="tx1"/>
                          </a:solidFill>
                          <a:effectLst>
                            <a:outerShdw blurRad="38100" dist="38100" dir="2700000" algn="tl">
                              <a:srgbClr val="FFFFFF"/>
                            </a:outerShdw>
                          </a:effectLst>
                          <a:latin typeface="Tahoma" charset="0"/>
                        </a:defRPr>
                      </a:lvl2pPr>
                      <a:lvl3pPr>
                        <a:spcBef>
                          <a:spcPct val="20000"/>
                        </a:spcBef>
                        <a:buClr>
                          <a:schemeClr val="hlink"/>
                        </a:buClr>
                        <a:buFont typeface="Wingdings" charset="2"/>
                        <a:defRPr sz="2000">
                          <a:solidFill>
                            <a:schemeClr val="tx1"/>
                          </a:solidFill>
                          <a:effectLst>
                            <a:outerShdw blurRad="38100" dist="38100" dir="2700000" algn="tl">
                              <a:srgbClr val="FFFFFF"/>
                            </a:outerShdw>
                          </a:effectLst>
                          <a:latin typeface="Tahoma" charset="0"/>
                        </a:defRPr>
                      </a:lvl3pPr>
                      <a:lvl4pPr>
                        <a:spcBef>
                          <a:spcPct val="20000"/>
                        </a:spcBef>
                        <a:defRPr>
                          <a:solidFill>
                            <a:schemeClr val="tx1"/>
                          </a:solidFill>
                          <a:effectLst>
                            <a:outerShdw blurRad="38100" dist="38100" dir="2700000" algn="tl">
                              <a:srgbClr val="FFFFFF"/>
                            </a:outerShdw>
                          </a:effectLst>
                          <a:latin typeface="Tahoma" charset="0"/>
                        </a:defRPr>
                      </a:lvl4pPr>
                      <a:lvl5pPr>
                        <a:spcBef>
                          <a:spcPct val="20000"/>
                        </a:spcBef>
                        <a:buClr>
                          <a:schemeClr val="hlink"/>
                        </a:buClr>
                        <a:buFont typeface="Wingdings" charset="2"/>
                        <a:defRPr>
                          <a:solidFill>
                            <a:schemeClr val="tx1"/>
                          </a:solidFill>
                          <a:effectLst>
                            <a:outerShdw blurRad="38100" dist="38100" dir="2700000" algn="tl">
                              <a:srgbClr val="FFFFFF"/>
                            </a:outerShdw>
                          </a:effectLst>
                          <a:latin typeface="Tahoma" charset="0"/>
                        </a:defRPr>
                      </a:lvl5pPr>
                      <a:lvl6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6pPr>
                      <a:lvl7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7pPr>
                      <a:lvl8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8pPr>
                      <a:lvl9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00000"/>
                          </a:solidFill>
                          <a:effectLst/>
                          <a:latin typeface="Arial" charset="0"/>
                          <a:ea typeface="Arial" charset="0"/>
                          <a:cs typeface="Arial" charset="0"/>
                        </a:rPr>
                        <a:t>  </a:t>
                      </a:r>
                      <a:r>
                        <a:rPr kumimoji="0" lang="en-US" altLang="en-US" sz="3100" b="1" i="0" u="none" strike="noStrike" cap="none" normalizeH="0" baseline="0">
                          <a:ln>
                            <a:noFill/>
                          </a:ln>
                          <a:solidFill>
                            <a:srgbClr val="800000"/>
                          </a:solidFill>
                          <a:effectLst/>
                          <a:latin typeface="Arial" charset="0"/>
                          <a:ea typeface="Arial" charset="0"/>
                          <a:cs typeface="Arial" charset="0"/>
                        </a:rPr>
                        <a:t> </a:t>
                      </a:r>
                      <a:r>
                        <a:rPr kumimoji="0" lang="en-US" altLang="en-US" sz="1800" b="1" i="0" u="none" strike="noStrike" cap="none" normalizeH="0" baseline="0">
                          <a:ln>
                            <a:noFill/>
                          </a:ln>
                          <a:solidFill>
                            <a:srgbClr val="800000"/>
                          </a:solidFill>
                          <a:effectLst/>
                          <a:latin typeface="Arial" charset="0"/>
                          <a:ea typeface="Arial" charset="0"/>
                          <a:cs typeface="Arial" charset="0"/>
                        </a:rPr>
                        <a:t>               </a:t>
                      </a:r>
                      <a:br>
                        <a:rPr kumimoji="0" lang="en-US" altLang="en-US" sz="1800" b="1" i="0" u="none" strike="noStrike" cap="none" normalizeH="0" baseline="0">
                          <a:ln>
                            <a:noFill/>
                          </a:ln>
                          <a:solidFill>
                            <a:srgbClr val="800000"/>
                          </a:solidFill>
                          <a:effectLst/>
                          <a:latin typeface="Arial" charset="0"/>
                          <a:ea typeface="Arial" charset="0"/>
                          <a:cs typeface="Arial" charset="0"/>
                        </a:rPr>
                      </a:br>
                      <a:r>
                        <a:rPr kumimoji="0" lang="en-US" altLang="en-US" sz="1800" b="1" i="0" u="none" strike="noStrike" cap="none" normalizeH="0" baseline="0">
                          <a:ln>
                            <a:noFill/>
                          </a:ln>
                          <a:solidFill>
                            <a:srgbClr val="800000"/>
                          </a:solidFill>
                          <a:effectLst/>
                          <a:latin typeface="Arial" charset="0"/>
                          <a:ea typeface="Arial" charset="0"/>
                          <a:cs typeface="Arial" charset="0"/>
                        </a:rPr>
                        <a:t>5</a:t>
                      </a:r>
                    </a:p>
                  </a:txBody>
                  <a:tcPr anchor="ctr" horzOverflow="overflow">
                    <a:lnL cap="flat">
                      <a:noFill/>
                    </a:lnL>
                    <a:lnR>
                      <a:noFill/>
                    </a:lnR>
                    <a:lnT>
                      <a:noFill/>
                    </a:lnT>
                    <a:lnB>
                      <a:noFill/>
                    </a:lnB>
                    <a:lnTlToBr>
                      <a:noFill/>
                    </a:lnTlToBr>
                    <a:lnBlToTr>
                      <a:noFill/>
                    </a:lnBlToTr>
                    <a:noFill/>
                  </a:tcPr>
                </a:tc>
                <a:tc>
                  <a:txBody>
                    <a:bodyPr/>
                    <a:lstStyle>
                      <a:lvl1pPr>
                        <a:spcBef>
                          <a:spcPct val="20000"/>
                        </a:spcBef>
                        <a:buClr>
                          <a:schemeClr val="hlink"/>
                        </a:buClr>
                        <a:buSzPct val="80000"/>
                        <a:buFont typeface="Wingdings" charset="2"/>
                        <a:defRPr sz="2800">
                          <a:solidFill>
                            <a:schemeClr val="tx1"/>
                          </a:solidFill>
                          <a:effectLst>
                            <a:outerShdw blurRad="38100" dist="38100" dir="2700000" algn="tl">
                              <a:srgbClr val="FFFFFF"/>
                            </a:outerShdw>
                          </a:effectLst>
                          <a:latin typeface="Tahoma" charset="0"/>
                        </a:defRPr>
                      </a:lvl1pPr>
                      <a:lvl2pPr>
                        <a:spcBef>
                          <a:spcPct val="20000"/>
                        </a:spcBef>
                        <a:buClr>
                          <a:schemeClr val="tx1"/>
                        </a:buClr>
                        <a:defRPr sz="2400">
                          <a:solidFill>
                            <a:schemeClr val="tx1"/>
                          </a:solidFill>
                          <a:effectLst>
                            <a:outerShdw blurRad="38100" dist="38100" dir="2700000" algn="tl">
                              <a:srgbClr val="FFFFFF"/>
                            </a:outerShdw>
                          </a:effectLst>
                          <a:latin typeface="Tahoma" charset="0"/>
                        </a:defRPr>
                      </a:lvl2pPr>
                      <a:lvl3pPr>
                        <a:spcBef>
                          <a:spcPct val="20000"/>
                        </a:spcBef>
                        <a:buClr>
                          <a:schemeClr val="hlink"/>
                        </a:buClr>
                        <a:buFont typeface="Wingdings" charset="2"/>
                        <a:defRPr sz="2000">
                          <a:solidFill>
                            <a:schemeClr val="tx1"/>
                          </a:solidFill>
                          <a:effectLst>
                            <a:outerShdw blurRad="38100" dist="38100" dir="2700000" algn="tl">
                              <a:srgbClr val="FFFFFF"/>
                            </a:outerShdw>
                          </a:effectLst>
                          <a:latin typeface="Tahoma" charset="0"/>
                        </a:defRPr>
                      </a:lvl3pPr>
                      <a:lvl4pPr>
                        <a:spcBef>
                          <a:spcPct val="20000"/>
                        </a:spcBef>
                        <a:defRPr>
                          <a:solidFill>
                            <a:schemeClr val="tx1"/>
                          </a:solidFill>
                          <a:effectLst>
                            <a:outerShdw blurRad="38100" dist="38100" dir="2700000" algn="tl">
                              <a:srgbClr val="FFFFFF"/>
                            </a:outerShdw>
                          </a:effectLst>
                          <a:latin typeface="Tahoma" charset="0"/>
                        </a:defRPr>
                      </a:lvl4pPr>
                      <a:lvl5pPr>
                        <a:spcBef>
                          <a:spcPct val="20000"/>
                        </a:spcBef>
                        <a:buClr>
                          <a:schemeClr val="hlink"/>
                        </a:buClr>
                        <a:buFont typeface="Wingdings" charset="2"/>
                        <a:defRPr>
                          <a:solidFill>
                            <a:schemeClr val="tx1"/>
                          </a:solidFill>
                          <a:effectLst>
                            <a:outerShdw blurRad="38100" dist="38100" dir="2700000" algn="tl">
                              <a:srgbClr val="FFFFFF"/>
                            </a:outerShdw>
                          </a:effectLst>
                          <a:latin typeface="Tahoma" charset="0"/>
                        </a:defRPr>
                      </a:lvl5pPr>
                      <a:lvl6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6pPr>
                      <a:lvl7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7pPr>
                      <a:lvl8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8pPr>
                      <a:lvl9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00000"/>
                          </a:solidFill>
                          <a:effectLst/>
                          <a:latin typeface="Arial" charset="0"/>
                          <a:ea typeface="Arial" charset="0"/>
                          <a:cs typeface="Arial" charset="0"/>
                        </a:rPr>
                        <a:t>  </a:t>
                      </a:r>
                      <a:r>
                        <a:rPr kumimoji="0" lang="en-US" altLang="en-US" sz="3100" b="1" i="0" u="none" strike="noStrike" cap="none" normalizeH="0" baseline="0">
                          <a:ln>
                            <a:noFill/>
                          </a:ln>
                          <a:solidFill>
                            <a:srgbClr val="800000"/>
                          </a:solidFill>
                          <a:effectLst/>
                          <a:latin typeface="Arial" charset="0"/>
                          <a:ea typeface="Arial" charset="0"/>
                          <a:cs typeface="Arial" charset="0"/>
                        </a:rPr>
                        <a:t> </a:t>
                      </a:r>
                      <a:r>
                        <a:rPr kumimoji="0" lang="en-US" altLang="en-US" sz="1800" b="1" i="0" u="none" strike="noStrike" cap="none" normalizeH="0" baseline="0">
                          <a:ln>
                            <a:noFill/>
                          </a:ln>
                          <a:solidFill>
                            <a:srgbClr val="800000"/>
                          </a:solidFill>
                          <a:effectLst/>
                          <a:latin typeface="Arial" charset="0"/>
                          <a:ea typeface="Arial" charset="0"/>
                          <a:cs typeface="Arial" charset="0"/>
                        </a:rPr>
                        <a:t>               </a:t>
                      </a:r>
                      <a:br>
                        <a:rPr kumimoji="0" lang="en-US" altLang="en-US" sz="1800" b="1" i="0" u="none" strike="noStrike" cap="none" normalizeH="0" baseline="0">
                          <a:ln>
                            <a:noFill/>
                          </a:ln>
                          <a:solidFill>
                            <a:srgbClr val="800000"/>
                          </a:solidFill>
                          <a:effectLst/>
                          <a:latin typeface="Arial" charset="0"/>
                          <a:ea typeface="Arial" charset="0"/>
                          <a:cs typeface="Arial" charset="0"/>
                        </a:rPr>
                      </a:br>
                      <a:r>
                        <a:rPr kumimoji="0" lang="en-US" altLang="en-US" sz="1800" b="1" i="0" u="none" strike="noStrike" cap="none" normalizeH="0" baseline="0">
                          <a:ln>
                            <a:noFill/>
                          </a:ln>
                          <a:solidFill>
                            <a:srgbClr val="800000"/>
                          </a:solidFill>
                          <a:effectLst/>
                          <a:latin typeface="Arial" charset="0"/>
                          <a:ea typeface="Arial" charset="0"/>
                          <a:cs typeface="Arial" charset="0"/>
                        </a:rPr>
                        <a:t>6</a:t>
                      </a: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80000"/>
                        <a:buFont typeface="Wingdings" charset="2"/>
                        <a:defRPr sz="2800">
                          <a:solidFill>
                            <a:schemeClr val="tx1"/>
                          </a:solidFill>
                          <a:effectLst>
                            <a:outerShdw blurRad="38100" dist="38100" dir="2700000" algn="tl">
                              <a:srgbClr val="FFFFFF"/>
                            </a:outerShdw>
                          </a:effectLst>
                          <a:latin typeface="Tahoma" charset="0"/>
                        </a:defRPr>
                      </a:lvl1pPr>
                      <a:lvl2pPr>
                        <a:spcBef>
                          <a:spcPct val="20000"/>
                        </a:spcBef>
                        <a:buClr>
                          <a:schemeClr val="tx1"/>
                        </a:buClr>
                        <a:defRPr sz="2400">
                          <a:solidFill>
                            <a:schemeClr val="tx1"/>
                          </a:solidFill>
                          <a:effectLst>
                            <a:outerShdw blurRad="38100" dist="38100" dir="2700000" algn="tl">
                              <a:srgbClr val="FFFFFF"/>
                            </a:outerShdw>
                          </a:effectLst>
                          <a:latin typeface="Tahoma" charset="0"/>
                        </a:defRPr>
                      </a:lvl2pPr>
                      <a:lvl3pPr>
                        <a:spcBef>
                          <a:spcPct val="20000"/>
                        </a:spcBef>
                        <a:buClr>
                          <a:schemeClr val="hlink"/>
                        </a:buClr>
                        <a:buFont typeface="Wingdings" charset="2"/>
                        <a:defRPr sz="2000">
                          <a:solidFill>
                            <a:schemeClr val="tx1"/>
                          </a:solidFill>
                          <a:effectLst>
                            <a:outerShdw blurRad="38100" dist="38100" dir="2700000" algn="tl">
                              <a:srgbClr val="FFFFFF"/>
                            </a:outerShdw>
                          </a:effectLst>
                          <a:latin typeface="Tahoma" charset="0"/>
                        </a:defRPr>
                      </a:lvl3pPr>
                      <a:lvl4pPr>
                        <a:spcBef>
                          <a:spcPct val="20000"/>
                        </a:spcBef>
                        <a:defRPr>
                          <a:solidFill>
                            <a:schemeClr val="tx1"/>
                          </a:solidFill>
                          <a:effectLst>
                            <a:outerShdw blurRad="38100" dist="38100" dir="2700000" algn="tl">
                              <a:srgbClr val="FFFFFF"/>
                            </a:outerShdw>
                          </a:effectLst>
                          <a:latin typeface="Tahoma" charset="0"/>
                        </a:defRPr>
                      </a:lvl4pPr>
                      <a:lvl5pPr>
                        <a:spcBef>
                          <a:spcPct val="20000"/>
                        </a:spcBef>
                        <a:buClr>
                          <a:schemeClr val="hlink"/>
                        </a:buClr>
                        <a:buFont typeface="Wingdings" charset="2"/>
                        <a:defRPr>
                          <a:solidFill>
                            <a:schemeClr val="tx1"/>
                          </a:solidFill>
                          <a:effectLst>
                            <a:outerShdw blurRad="38100" dist="38100" dir="2700000" algn="tl">
                              <a:srgbClr val="FFFFFF"/>
                            </a:outerShdw>
                          </a:effectLst>
                          <a:latin typeface="Tahoma" charset="0"/>
                        </a:defRPr>
                      </a:lvl5pPr>
                      <a:lvl6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6pPr>
                      <a:lvl7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7pPr>
                      <a:lvl8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8pPr>
                      <a:lvl9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00000"/>
                          </a:solidFill>
                          <a:effectLst/>
                          <a:latin typeface="Arial" charset="0"/>
                          <a:ea typeface="Arial" charset="0"/>
                          <a:cs typeface="Arial" charset="0"/>
                        </a:rPr>
                        <a:t>  </a:t>
                      </a:r>
                      <a:r>
                        <a:rPr kumimoji="0" lang="en-US" altLang="en-US" sz="3100" b="1" i="0" u="none" strike="noStrike" cap="none" normalizeH="0" baseline="0">
                          <a:ln>
                            <a:noFill/>
                          </a:ln>
                          <a:solidFill>
                            <a:srgbClr val="800000"/>
                          </a:solidFill>
                          <a:effectLst/>
                          <a:latin typeface="Arial" charset="0"/>
                          <a:ea typeface="Arial" charset="0"/>
                          <a:cs typeface="Arial" charset="0"/>
                        </a:rPr>
                        <a:t> </a:t>
                      </a:r>
                      <a:r>
                        <a:rPr kumimoji="0" lang="en-US" altLang="en-US" sz="1800" b="1" i="0" u="none" strike="noStrike" cap="none" normalizeH="0" baseline="0">
                          <a:ln>
                            <a:noFill/>
                          </a:ln>
                          <a:solidFill>
                            <a:srgbClr val="800000"/>
                          </a:solidFill>
                          <a:effectLst/>
                          <a:latin typeface="Arial" charset="0"/>
                          <a:ea typeface="Arial" charset="0"/>
                          <a:cs typeface="Arial" charset="0"/>
                        </a:rPr>
                        <a:t>               </a:t>
                      </a:r>
                      <a:br>
                        <a:rPr kumimoji="0" lang="en-US" altLang="en-US" sz="1800" b="1" i="0" u="none" strike="noStrike" cap="none" normalizeH="0" baseline="0">
                          <a:ln>
                            <a:noFill/>
                          </a:ln>
                          <a:solidFill>
                            <a:srgbClr val="800000"/>
                          </a:solidFill>
                          <a:effectLst/>
                          <a:latin typeface="Arial" charset="0"/>
                          <a:ea typeface="Arial" charset="0"/>
                          <a:cs typeface="Arial" charset="0"/>
                        </a:rPr>
                      </a:br>
                      <a:r>
                        <a:rPr kumimoji="0" lang="en-US" altLang="en-US" sz="1800" b="1" i="0" u="none" strike="noStrike" cap="none" normalizeH="0" baseline="0">
                          <a:ln>
                            <a:noFill/>
                          </a:ln>
                          <a:solidFill>
                            <a:srgbClr val="800000"/>
                          </a:solidFill>
                          <a:effectLst/>
                          <a:latin typeface="Arial" charset="0"/>
                          <a:ea typeface="Arial" charset="0"/>
                          <a:cs typeface="Arial" charset="0"/>
                        </a:rPr>
                        <a:t>7</a:t>
                      </a: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80000"/>
                        <a:buFont typeface="Wingdings" charset="2"/>
                        <a:defRPr sz="2800">
                          <a:solidFill>
                            <a:schemeClr val="tx1"/>
                          </a:solidFill>
                          <a:effectLst>
                            <a:outerShdw blurRad="38100" dist="38100" dir="2700000" algn="tl">
                              <a:srgbClr val="FFFFFF"/>
                            </a:outerShdw>
                          </a:effectLst>
                          <a:latin typeface="Tahoma" charset="0"/>
                        </a:defRPr>
                      </a:lvl1pPr>
                      <a:lvl2pPr>
                        <a:spcBef>
                          <a:spcPct val="20000"/>
                        </a:spcBef>
                        <a:buClr>
                          <a:schemeClr val="tx1"/>
                        </a:buClr>
                        <a:defRPr sz="2400">
                          <a:solidFill>
                            <a:schemeClr val="tx1"/>
                          </a:solidFill>
                          <a:effectLst>
                            <a:outerShdw blurRad="38100" dist="38100" dir="2700000" algn="tl">
                              <a:srgbClr val="FFFFFF"/>
                            </a:outerShdw>
                          </a:effectLst>
                          <a:latin typeface="Tahoma" charset="0"/>
                        </a:defRPr>
                      </a:lvl2pPr>
                      <a:lvl3pPr>
                        <a:spcBef>
                          <a:spcPct val="20000"/>
                        </a:spcBef>
                        <a:buClr>
                          <a:schemeClr val="hlink"/>
                        </a:buClr>
                        <a:buFont typeface="Wingdings" charset="2"/>
                        <a:defRPr sz="2000">
                          <a:solidFill>
                            <a:schemeClr val="tx1"/>
                          </a:solidFill>
                          <a:effectLst>
                            <a:outerShdw blurRad="38100" dist="38100" dir="2700000" algn="tl">
                              <a:srgbClr val="FFFFFF"/>
                            </a:outerShdw>
                          </a:effectLst>
                          <a:latin typeface="Tahoma" charset="0"/>
                        </a:defRPr>
                      </a:lvl3pPr>
                      <a:lvl4pPr>
                        <a:spcBef>
                          <a:spcPct val="20000"/>
                        </a:spcBef>
                        <a:defRPr>
                          <a:solidFill>
                            <a:schemeClr val="tx1"/>
                          </a:solidFill>
                          <a:effectLst>
                            <a:outerShdw blurRad="38100" dist="38100" dir="2700000" algn="tl">
                              <a:srgbClr val="FFFFFF"/>
                            </a:outerShdw>
                          </a:effectLst>
                          <a:latin typeface="Tahoma" charset="0"/>
                        </a:defRPr>
                      </a:lvl4pPr>
                      <a:lvl5pPr>
                        <a:spcBef>
                          <a:spcPct val="20000"/>
                        </a:spcBef>
                        <a:buClr>
                          <a:schemeClr val="hlink"/>
                        </a:buClr>
                        <a:buFont typeface="Wingdings" charset="2"/>
                        <a:defRPr>
                          <a:solidFill>
                            <a:schemeClr val="tx1"/>
                          </a:solidFill>
                          <a:effectLst>
                            <a:outerShdw blurRad="38100" dist="38100" dir="2700000" algn="tl">
                              <a:srgbClr val="FFFFFF"/>
                            </a:outerShdw>
                          </a:effectLst>
                          <a:latin typeface="Tahoma" charset="0"/>
                        </a:defRPr>
                      </a:lvl5pPr>
                      <a:lvl6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6pPr>
                      <a:lvl7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7pPr>
                      <a:lvl8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8pPr>
                      <a:lvl9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00000"/>
                          </a:solidFill>
                          <a:effectLst/>
                          <a:latin typeface="Arial" charset="0"/>
                          <a:ea typeface="Arial" charset="0"/>
                          <a:cs typeface="Arial" charset="0"/>
                        </a:rPr>
                        <a:t>  </a:t>
                      </a:r>
                      <a:r>
                        <a:rPr kumimoji="0" lang="en-US" altLang="en-US" sz="3100" b="1" i="0" u="none" strike="noStrike" cap="none" normalizeH="0" baseline="0">
                          <a:ln>
                            <a:noFill/>
                          </a:ln>
                          <a:solidFill>
                            <a:srgbClr val="800000"/>
                          </a:solidFill>
                          <a:effectLst/>
                          <a:latin typeface="Arial" charset="0"/>
                          <a:ea typeface="Arial" charset="0"/>
                          <a:cs typeface="Arial" charset="0"/>
                        </a:rPr>
                        <a:t> </a:t>
                      </a:r>
                      <a:r>
                        <a:rPr kumimoji="0" lang="en-US" altLang="en-US" sz="1800" b="1" i="0" u="none" strike="noStrike" cap="none" normalizeH="0" baseline="0">
                          <a:ln>
                            <a:noFill/>
                          </a:ln>
                          <a:solidFill>
                            <a:srgbClr val="800000"/>
                          </a:solidFill>
                          <a:effectLst/>
                          <a:latin typeface="Arial" charset="0"/>
                          <a:ea typeface="Arial" charset="0"/>
                          <a:cs typeface="Arial" charset="0"/>
                        </a:rPr>
                        <a:t>               </a:t>
                      </a:r>
                      <a:br>
                        <a:rPr kumimoji="0" lang="en-US" altLang="en-US" sz="1800" b="1" i="0" u="none" strike="noStrike" cap="none" normalizeH="0" baseline="0">
                          <a:ln>
                            <a:noFill/>
                          </a:ln>
                          <a:solidFill>
                            <a:srgbClr val="800000"/>
                          </a:solidFill>
                          <a:effectLst/>
                          <a:latin typeface="Arial" charset="0"/>
                          <a:ea typeface="Arial" charset="0"/>
                          <a:cs typeface="Arial" charset="0"/>
                        </a:rPr>
                      </a:br>
                      <a:r>
                        <a:rPr kumimoji="0" lang="en-US" altLang="en-US" sz="1800" b="1" i="0" u="none" strike="noStrike" cap="none" normalizeH="0" baseline="0">
                          <a:ln>
                            <a:noFill/>
                          </a:ln>
                          <a:solidFill>
                            <a:srgbClr val="800000"/>
                          </a:solidFill>
                          <a:effectLst/>
                          <a:latin typeface="Arial" charset="0"/>
                          <a:ea typeface="Arial" charset="0"/>
                          <a:cs typeface="Arial" charset="0"/>
                        </a:rPr>
                        <a:t>8</a:t>
                      </a: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80000"/>
                        <a:buFont typeface="Wingdings" charset="2"/>
                        <a:defRPr sz="2800">
                          <a:solidFill>
                            <a:schemeClr val="tx1"/>
                          </a:solidFill>
                          <a:effectLst>
                            <a:outerShdw blurRad="38100" dist="38100" dir="2700000" algn="tl">
                              <a:srgbClr val="FFFFFF"/>
                            </a:outerShdw>
                          </a:effectLst>
                          <a:latin typeface="Tahoma" charset="0"/>
                        </a:defRPr>
                      </a:lvl1pPr>
                      <a:lvl2pPr>
                        <a:spcBef>
                          <a:spcPct val="20000"/>
                        </a:spcBef>
                        <a:buClr>
                          <a:schemeClr val="tx1"/>
                        </a:buClr>
                        <a:defRPr sz="2400">
                          <a:solidFill>
                            <a:schemeClr val="tx1"/>
                          </a:solidFill>
                          <a:effectLst>
                            <a:outerShdw blurRad="38100" dist="38100" dir="2700000" algn="tl">
                              <a:srgbClr val="FFFFFF"/>
                            </a:outerShdw>
                          </a:effectLst>
                          <a:latin typeface="Tahoma" charset="0"/>
                        </a:defRPr>
                      </a:lvl2pPr>
                      <a:lvl3pPr>
                        <a:spcBef>
                          <a:spcPct val="20000"/>
                        </a:spcBef>
                        <a:buClr>
                          <a:schemeClr val="hlink"/>
                        </a:buClr>
                        <a:buFont typeface="Wingdings" charset="2"/>
                        <a:defRPr sz="2000">
                          <a:solidFill>
                            <a:schemeClr val="tx1"/>
                          </a:solidFill>
                          <a:effectLst>
                            <a:outerShdw blurRad="38100" dist="38100" dir="2700000" algn="tl">
                              <a:srgbClr val="FFFFFF"/>
                            </a:outerShdw>
                          </a:effectLst>
                          <a:latin typeface="Tahoma" charset="0"/>
                        </a:defRPr>
                      </a:lvl3pPr>
                      <a:lvl4pPr>
                        <a:spcBef>
                          <a:spcPct val="20000"/>
                        </a:spcBef>
                        <a:defRPr>
                          <a:solidFill>
                            <a:schemeClr val="tx1"/>
                          </a:solidFill>
                          <a:effectLst>
                            <a:outerShdw blurRad="38100" dist="38100" dir="2700000" algn="tl">
                              <a:srgbClr val="FFFFFF"/>
                            </a:outerShdw>
                          </a:effectLst>
                          <a:latin typeface="Tahoma" charset="0"/>
                        </a:defRPr>
                      </a:lvl4pPr>
                      <a:lvl5pPr>
                        <a:spcBef>
                          <a:spcPct val="20000"/>
                        </a:spcBef>
                        <a:buClr>
                          <a:schemeClr val="hlink"/>
                        </a:buClr>
                        <a:buFont typeface="Wingdings" charset="2"/>
                        <a:defRPr>
                          <a:solidFill>
                            <a:schemeClr val="tx1"/>
                          </a:solidFill>
                          <a:effectLst>
                            <a:outerShdw blurRad="38100" dist="38100" dir="2700000" algn="tl">
                              <a:srgbClr val="FFFFFF"/>
                            </a:outerShdw>
                          </a:effectLst>
                          <a:latin typeface="Tahoma" charset="0"/>
                        </a:defRPr>
                      </a:lvl5pPr>
                      <a:lvl6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6pPr>
                      <a:lvl7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7pPr>
                      <a:lvl8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8pPr>
                      <a:lvl9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00000"/>
                          </a:solidFill>
                          <a:effectLst/>
                          <a:latin typeface="Arial" charset="0"/>
                          <a:ea typeface="Arial" charset="0"/>
                          <a:cs typeface="Arial" charset="0"/>
                        </a:rPr>
                        <a:t>  </a:t>
                      </a:r>
                      <a:r>
                        <a:rPr kumimoji="0" lang="en-US" altLang="en-US" sz="3100" b="1" i="0" u="none" strike="noStrike" cap="none" normalizeH="0" baseline="0">
                          <a:ln>
                            <a:noFill/>
                          </a:ln>
                          <a:solidFill>
                            <a:srgbClr val="800000"/>
                          </a:solidFill>
                          <a:effectLst/>
                          <a:latin typeface="Arial" charset="0"/>
                          <a:ea typeface="Arial" charset="0"/>
                          <a:cs typeface="Arial" charset="0"/>
                        </a:rPr>
                        <a:t> </a:t>
                      </a:r>
                      <a:r>
                        <a:rPr kumimoji="0" lang="en-US" altLang="en-US" sz="1800" b="1" i="0" u="none" strike="noStrike" cap="none" normalizeH="0" baseline="0">
                          <a:ln>
                            <a:noFill/>
                          </a:ln>
                          <a:solidFill>
                            <a:srgbClr val="800000"/>
                          </a:solidFill>
                          <a:effectLst/>
                          <a:latin typeface="Arial" charset="0"/>
                          <a:ea typeface="Arial" charset="0"/>
                          <a:cs typeface="Arial" charset="0"/>
                        </a:rPr>
                        <a:t>               </a:t>
                      </a:r>
                      <a:br>
                        <a:rPr kumimoji="0" lang="en-US" altLang="en-US" sz="1800" b="1" i="0" u="none" strike="noStrike" cap="none" normalizeH="0" baseline="0">
                          <a:ln>
                            <a:noFill/>
                          </a:ln>
                          <a:solidFill>
                            <a:srgbClr val="800000"/>
                          </a:solidFill>
                          <a:effectLst/>
                          <a:latin typeface="Arial" charset="0"/>
                          <a:ea typeface="Arial" charset="0"/>
                          <a:cs typeface="Arial" charset="0"/>
                        </a:rPr>
                      </a:br>
                      <a:r>
                        <a:rPr kumimoji="0" lang="en-US" altLang="en-US" sz="1800" b="1" i="0" u="none" strike="noStrike" cap="none" normalizeH="0" baseline="0">
                          <a:ln>
                            <a:noFill/>
                          </a:ln>
                          <a:solidFill>
                            <a:srgbClr val="800000"/>
                          </a:solidFill>
                          <a:effectLst/>
                          <a:latin typeface="Arial" charset="0"/>
                          <a:ea typeface="Arial" charset="0"/>
                          <a:cs typeface="Arial" charset="0"/>
                        </a:rPr>
                        <a:t>9</a:t>
                      </a:r>
                    </a:p>
                  </a:txBody>
                  <a:tcPr anchor="ctr" horzOverflow="overflow">
                    <a:lnL>
                      <a:noFill/>
                    </a:lnL>
                    <a:lnR cap="flat">
                      <a:noFill/>
                    </a:lnR>
                    <a:lnT>
                      <a:noFill/>
                    </a:lnT>
                    <a:lnB>
                      <a:noFill/>
                    </a:lnB>
                    <a:lnTlToBr>
                      <a:noFill/>
                    </a:lnTlToBr>
                    <a:lnBlToTr>
                      <a:noFill/>
                    </a:lnBlToTr>
                    <a:noFill/>
                  </a:tcPr>
                </a:tc>
              </a:tr>
              <a:tr h="1104900">
                <a:tc>
                  <a:txBody>
                    <a:bodyPr/>
                    <a:lstStyle>
                      <a:lvl1pPr>
                        <a:spcBef>
                          <a:spcPct val="20000"/>
                        </a:spcBef>
                        <a:buClr>
                          <a:schemeClr val="hlink"/>
                        </a:buClr>
                        <a:buSzPct val="80000"/>
                        <a:buFont typeface="Wingdings" charset="2"/>
                        <a:defRPr sz="2800">
                          <a:solidFill>
                            <a:schemeClr val="tx1"/>
                          </a:solidFill>
                          <a:effectLst>
                            <a:outerShdw blurRad="38100" dist="38100" dir="2700000" algn="tl">
                              <a:srgbClr val="FFFFFF"/>
                            </a:outerShdw>
                          </a:effectLst>
                          <a:latin typeface="Tahoma" charset="0"/>
                        </a:defRPr>
                      </a:lvl1pPr>
                      <a:lvl2pPr>
                        <a:spcBef>
                          <a:spcPct val="20000"/>
                        </a:spcBef>
                        <a:buClr>
                          <a:schemeClr val="tx1"/>
                        </a:buClr>
                        <a:defRPr sz="2400">
                          <a:solidFill>
                            <a:schemeClr val="tx1"/>
                          </a:solidFill>
                          <a:effectLst>
                            <a:outerShdw blurRad="38100" dist="38100" dir="2700000" algn="tl">
                              <a:srgbClr val="FFFFFF"/>
                            </a:outerShdw>
                          </a:effectLst>
                          <a:latin typeface="Tahoma" charset="0"/>
                        </a:defRPr>
                      </a:lvl2pPr>
                      <a:lvl3pPr>
                        <a:spcBef>
                          <a:spcPct val="20000"/>
                        </a:spcBef>
                        <a:buClr>
                          <a:schemeClr val="hlink"/>
                        </a:buClr>
                        <a:buFont typeface="Wingdings" charset="2"/>
                        <a:defRPr sz="2000">
                          <a:solidFill>
                            <a:schemeClr val="tx1"/>
                          </a:solidFill>
                          <a:effectLst>
                            <a:outerShdw blurRad="38100" dist="38100" dir="2700000" algn="tl">
                              <a:srgbClr val="FFFFFF"/>
                            </a:outerShdw>
                          </a:effectLst>
                          <a:latin typeface="Tahoma" charset="0"/>
                        </a:defRPr>
                      </a:lvl3pPr>
                      <a:lvl4pPr>
                        <a:spcBef>
                          <a:spcPct val="20000"/>
                        </a:spcBef>
                        <a:defRPr>
                          <a:solidFill>
                            <a:schemeClr val="tx1"/>
                          </a:solidFill>
                          <a:effectLst>
                            <a:outerShdw blurRad="38100" dist="38100" dir="2700000" algn="tl">
                              <a:srgbClr val="FFFFFF"/>
                            </a:outerShdw>
                          </a:effectLst>
                          <a:latin typeface="Tahoma" charset="0"/>
                        </a:defRPr>
                      </a:lvl4pPr>
                      <a:lvl5pPr>
                        <a:spcBef>
                          <a:spcPct val="20000"/>
                        </a:spcBef>
                        <a:buClr>
                          <a:schemeClr val="hlink"/>
                        </a:buClr>
                        <a:buFont typeface="Wingdings" charset="2"/>
                        <a:defRPr>
                          <a:solidFill>
                            <a:schemeClr val="tx1"/>
                          </a:solidFill>
                          <a:effectLst>
                            <a:outerShdw blurRad="38100" dist="38100" dir="2700000" algn="tl">
                              <a:srgbClr val="FFFFFF"/>
                            </a:outerShdw>
                          </a:effectLst>
                          <a:latin typeface="Tahoma" charset="0"/>
                        </a:defRPr>
                      </a:lvl5pPr>
                      <a:lvl6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6pPr>
                      <a:lvl7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7pPr>
                      <a:lvl8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8pPr>
                      <a:lvl9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00000"/>
                          </a:solidFill>
                          <a:effectLst/>
                          <a:latin typeface="Arial" charset="0"/>
                          <a:ea typeface="Arial" charset="0"/>
                          <a:cs typeface="Arial" charset="0"/>
                        </a:rPr>
                        <a:t>  </a:t>
                      </a:r>
                      <a:r>
                        <a:rPr kumimoji="0" lang="en-US" altLang="en-US" sz="3100" b="1" i="0" u="none" strike="noStrike" cap="none" normalizeH="0" baseline="0">
                          <a:ln>
                            <a:noFill/>
                          </a:ln>
                          <a:solidFill>
                            <a:srgbClr val="800000"/>
                          </a:solidFill>
                          <a:effectLst/>
                          <a:latin typeface="Arial" charset="0"/>
                          <a:ea typeface="Arial" charset="0"/>
                          <a:cs typeface="Arial" charset="0"/>
                        </a:rPr>
                        <a:t> </a:t>
                      </a:r>
                      <a:r>
                        <a:rPr kumimoji="0" lang="en-US" altLang="en-US" sz="1800" b="1" i="0" u="none" strike="noStrike" cap="none" normalizeH="0" baseline="0">
                          <a:ln>
                            <a:noFill/>
                          </a:ln>
                          <a:solidFill>
                            <a:srgbClr val="800000"/>
                          </a:solidFill>
                          <a:effectLst/>
                          <a:latin typeface="Arial" charset="0"/>
                          <a:ea typeface="Arial" charset="0"/>
                          <a:cs typeface="Arial" charset="0"/>
                        </a:rPr>
                        <a:t>               </a:t>
                      </a:r>
                      <a:br>
                        <a:rPr kumimoji="0" lang="en-US" altLang="en-US" sz="1800" b="1" i="0" u="none" strike="noStrike" cap="none" normalizeH="0" baseline="0">
                          <a:ln>
                            <a:noFill/>
                          </a:ln>
                          <a:solidFill>
                            <a:srgbClr val="800000"/>
                          </a:solidFill>
                          <a:effectLst/>
                          <a:latin typeface="Arial" charset="0"/>
                          <a:ea typeface="Arial" charset="0"/>
                          <a:cs typeface="Arial" charset="0"/>
                        </a:rPr>
                      </a:br>
                      <a:r>
                        <a:rPr kumimoji="0" lang="en-US" altLang="en-US" sz="1800" b="1" i="0" u="none" strike="noStrike" cap="none" normalizeH="0" baseline="0">
                          <a:ln>
                            <a:noFill/>
                          </a:ln>
                          <a:solidFill>
                            <a:srgbClr val="800000"/>
                          </a:solidFill>
                          <a:effectLst/>
                          <a:latin typeface="Arial" charset="0"/>
                          <a:ea typeface="Arial" charset="0"/>
                          <a:cs typeface="Arial" charset="0"/>
                        </a:rPr>
                        <a:t>10</a:t>
                      </a:r>
                    </a:p>
                  </a:txBody>
                  <a:tcPr anchor="ctr" horzOverflow="overflow">
                    <a:lnL cap="flat">
                      <a:noFill/>
                    </a:lnL>
                    <a:lnR>
                      <a:noFill/>
                    </a:lnR>
                    <a:lnT>
                      <a:noFill/>
                    </a:lnT>
                    <a:lnB>
                      <a:noFill/>
                    </a:lnB>
                    <a:lnTlToBr>
                      <a:noFill/>
                    </a:lnTlToBr>
                    <a:lnBlToTr>
                      <a:noFill/>
                    </a:lnBlToTr>
                    <a:noFill/>
                  </a:tcPr>
                </a:tc>
                <a:tc>
                  <a:txBody>
                    <a:bodyPr/>
                    <a:lstStyle>
                      <a:lvl1pPr>
                        <a:spcBef>
                          <a:spcPct val="20000"/>
                        </a:spcBef>
                        <a:buClr>
                          <a:schemeClr val="hlink"/>
                        </a:buClr>
                        <a:buSzPct val="80000"/>
                        <a:buFont typeface="Wingdings" charset="2"/>
                        <a:defRPr sz="2800">
                          <a:solidFill>
                            <a:schemeClr val="tx1"/>
                          </a:solidFill>
                          <a:effectLst>
                            <a:outerShdw blurRad="38100" dist="38100" dir="2700000" algn="tl">
                              <a:srgbClr val="FFFFFF"/>
                            </a:outerShdw>
                          </a:effectLst>
                          <a:latin typeface="Tahoma" charset="0"/>
                        </a:defRPr>
                      </a:lvl1pPr>
                      <a:lvl2pPr>
                        <a:spcBef>
                          <a:spcPct val="20000"/>
                        </a:spcBef>
                        <a:buClr>
                          <a:schemeClr val="tx1"/>
                        </a:buClr>
                        <a:defRPr sz="2400">
                          <a:solidFill>
                            <a:schemeClr val="tx1"/>
                          </a:solidFill>
                          <a:effectLst>
                            <a:outerShdw blurRad="38100" dist="38100" dir="2700000" algn="tl">
                              <a:srgbClr val="FFFFFF"/>
                            </a:outerShdw>
                          </a:effectLst>
                          <a:latin typeface="Tahoma" charset="0"/>
                        </a:defRPr>
                      </a:lvl2pPr>
                      <a:lvl3pPr>
                        <a:spcBef>
                          <a:spcPct val="20000"/>
                        </a:spcBef>
                        <a:buClr>
                          <a:schemeClr val="hlink"/>
                        </a:buClr>
                        <a:buFont typeface="Wingdings" charset="2"/>
                        <a:defRPr sz="2000">
                          <a:solidFill>
                            <a:schemeClr val="tx1"/>
                          </a:solidFill>
                          <a:effectLst>
                            <a:outerShdw blurRad="38100" dist="38100" dir="2700000" algn="tl">
                              <a:srgbClr val="FFFFFF"/>
                            </a:outerShdw>
                          </a:effectLst>
                          <a:latin typeface="Tahoma" charset="0"/>
                        </a:defRPr>
                      </a:lvl3pPr>
                      <a:lvl4pPr>
                        <a:spcBef>
                          <a:spcPct val="20000"/>
                        </a:spcBef>
                        <a:defRPr>
                          <a:solidFill>
                            <a:schemeClr val="tx1"/>
                          </a:solidFill>
                          <a:effectLst>
                            <a:outerShdw blurRad="38100" dist="38100" dir="2700000" algn="tl">
                              <a:srgbClr val="FFFFFF"/>
                            </a:outerShdw>
                          </a:effectLst>
                          <a:latin typeface="Tahoma" charset="0"/>
                        </a:defRPr>
                      </a:lvl4pPr>
                      <a:lvl5pPr>
                        <a:spcBef>
                          <a:spcPct val="20000"/>
                        </a:spcBef>
                        <a:buClr>
                          <a:schemeClr val="hlink"/>
                        </a:buClr>
                        <a:buFont typeface="Wingdings" charset="2"/>
                        <a:defRPr>
                          <a:solidFill>
                            <a:schemeClr val="tx1"/>
                          </a:solidFill>
                          <a:effectLst>
                            <a:outerShdw blurRad="38100" dist="38100" dir="2700000" algn="tl">
                              <a:srgbClr val="FFFFFF"/>
                            </a:outerShdw>
                          </a:effectLst>
                          <a:latin typeface="Tahoma" charset="0"/>
                        </a:defRPr>
                      </a:lvl5pPr>
                      <a:lvl6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6pPr>
                      <a:lvl7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7pPr>
                      <a:lvl8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8pPr>
                      <a:lvl9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00000"/>
                          </a:solidFill>
                          <a:effectLst/>
                          <a:latin typeface="Arial" charset="0"/>
                          <a:ea typeface="Arial" charset="0"/>
                          <a:cs typeface="Arial" charset="0"/>
                        </a:rPr>
                        <a:t>  </a:t>
                      </a:r>
                      <a:r>
                        <a:rPr kumimoji="0" lang="en-US" altLang="en-US" sz="3100" b="1" i="0" u="none" strike="noStrike" cap="none" normalizeH="0" baseline="0">
                          <a:ln>
                            <a:noFill/>
                          </a:ln>
                          <a:solidFill>
                            <a:srgbClr val="800000"/>
                          </a:solidFill>
                          <a:effectLst/>
                          <a:latin typeface="Arial" charset="0"/>
                          <a:ea typeface="Arial" charset="0"/>
                          <a:cs typeface="Arial" charset="0"/>
                        </a:rPr>
                        <a:t> </a:t>
                      </a:r>
                      <a:r>
                        <a:rPr kumimoji="0" lang="en-US" altLang="en-US" sz="1800" b="1" i="0" u="none" strike="noStrike" cap="none" normalizeH="0" baseline="0">
                          <a:ln>
                            <a:noFill/>
                          </a:ln>
                          <a:solidFill>
                            <a:srgbClr val="800000"/>
                          </a:solidFill>
                          <a:effectLst/>
                          <a:latin typeface="Arial" charset="0"/>
                          <a:ea typeface="Arial" charset="0"/>
                          <a:cs typeface="Arial" charset="0"/>
                        </a:rPr>
                        <a:t>               </a:t>
                      </a:r>
                      <a:br>
                        <a:rPr kumimoji="0" lang="en-US" altLang="en-US" sz="1800" b="1" i="0" u="none" strike="noStrike" cap="none" normalizeH="0" baseline="0">
                          <a:ln>
                            <a:noFill/>
                          </a:ln>
                          <a:solidFill>
                            <a:srgbClr val="800000"/>
                          </a:solidFill>
                          <a:effectLst/>
                          <a:latin typeface="Arial" charset="0"/>
                          <a:ea typeface="Arial" charset="0"/>
                          <a:cs typeface="Arial" charset="0"/>
                        </a:rPr>
                      </a:br>
                      <a:r>
                        <a:rPr kumimoji="0" lang="en-US" altLang="en-US" sz="1800" b="1" i="0" u="none" strike="noStrike" cap="none" normalizeH="0" baseline="0">
                          <a:ln>
                            <a:noFill/>
                          </a:ln>
                          <a:solidFill>
                            <a:srgbClr val="800000"/>
                          </a:solidFill>
                          <a:effectLst/>
                          <a:latin typeface="Arial" charset="0"/>
                          <a:ea typeface="Arial" charset="0"/>
                          <a:cs typeface="Arial" charset="0"/>
                        </a:rPr>
                        <a:t>11</a:t>
                      </a: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80000"/>
                        <a:buFont typeface="Wingdings" charset="2"/>
                        <a:defRPr sz="2800">
                          <a:solidFill>
                            <a:schemeClr val="tx1"/>
                          </a:solidFill>
                          <a:effectLst>
                            <a:outerShdw blurRad="38100" dist="38100" dir="2700000" algn="tl">
                              <a:srgbClr val="FFFFFF"/>
                            </a:outerShdw>
                          </a:effectLst>
                          <a:latin typeface="Tahoma" charset="0"/>
                        </a:defRPr>
                      </a:lvl1pPr>
                      <a:lvl2pPr>
                        <a:spcBef>
                          <a:spcPct val="20000"/>
                        </a:spcBef>
                        <a:buClr>
                          <a:schemeClr val="tx1"/>
                        </a:buClr>
                        <a:defRPr sz="2400">
                          <a:solidFill>
                            <a:schemeClr val="tx1"/>
                          </a:solidFill>
                          <a:effectLst>
                            <a:outerShdw blurRad="38100" dist="38100" dir="2700000" algn="tl">
                              <a:srgbClr val="FFFFFF"/>
                            </a:outerShdw>
                          </a:effectLst>
                          <a:latin typeface="Tahoma" charset="0"/>
                        </a:defRPr>
                      </a:lvl2pPr>
                      <a:lvl3pPr>
                        <a:spcBef>
                          <a:spcPct val="20000"/>
                        </a:spcBef>
                        <a:buClr>
                          <a:schemeClr val="hlink"/>
                        </a:buClr>
                        <a:buFont typeface="Wingdings" charset="2"/>
                        <a:defRPr sz="2000">
                          <a:solidFill>
                            <a:schemeClr val="tx1"/>
                          </a:solidFill>
                          <a:effectLst>
                            <a:outerShdw blurRad="38100" dist="38100" dir="2700000" algn="tl">
                              <a:srgbClr val="FFFFFF"/>
                            </a:outerShdw>
                          </a:effectLst>
                          <a:latin typeface="Tahoma" charset="0"/>
                        </a:defRPr>
                      </a:lvl3pPr>
                      <a:lvl4pPr>
                        <a:spcBef>
                          <a:spcPct val="20000"/>
                        </a:spcBef>
                        <a:defRPr>
                          <a:solidFill>
                            <a:schemeClr val="tx1"/>
                          </a:solidFill>
                          <a:effectLst>
                            <a:outerShdw blurRad="38100" dist="38100" dir="2700000" algn="tl">
                              <a:srgbClr val="FFFFFF"/>
                            </a:outerShdw>
                          </a:effectLst>
                          <a:latin typeface="Tahoma" charset="0"/>
                        </a:defRPr>
                      </a:lvl4pPr>
                      <a:lvl5pPr>
                        <a:spcBef>
                          <a:spcPct val="20000"/>
                        </a:spcBef>
                        <a:buClr>
                          <a:schemeClr val="hlink"/>
                        </a:buClr>
                        <a:buFont typeface="Wingdings" charset="2"/>
                        <a:defRPr>
                          <a:solidFill>
                            <a:schemeClr val="tx1"/>
                          </a:solidFill>
                          <a:effectLst>
                            <a:outerShdw blurRad="38100" dist="38100" dir="2700000" algn="tl">
                              <a:srgbClr val="FFFFFF"/>
                            </a:outerShdw>
                          </a:effectLst>
                          <a:latin typeface="Tahoma" charset="0"/>
                        </a:defRPr>
                      </a:lvl5pPr>
                      <a:lvl6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6pPr>
                      <a:lvl7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7pPr>
                      <a:lvl8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8pPr>
                      <a:lvl9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00000"/>
                          </a:solidFill>
                          <a:effectLst/>
                          <a:latin typeface="Arial" charset="0"/>
                          <a:ea typeface="Arial" charset="0"/>
                          <a:cs typeface="Arial" charset="0"/>
                        </a:rPr>
                        <a:t>  </a:t>
                      </a:r>
                      <a:r>
                        <a:rPr kumimoji="0" lang="en-US" altLang="en-US" sz="3100" b="1" i="0" u="none" strike="noStrike" cap="none" normalizeH="0" baseline="0">
                          <a:ln>
                            <a:noFill/>
                          </a:ln>
                          <a:solidFill>
                            <a:srgbClr val="800000"/>
                          </a:solidFill>
                          <a:effectLst/>
                          <a:latin typeface="Arial" charset="0"/>
                          <a:ea typeface="Arial" charset="0"/>
                          <a:cs typeface="Arial" charset="0"/>
                        </a:rPr>
                        <a:t> </a:t>
                      </a:r>
                      <a:r>
                        <a:rPr kumimoji="0" lang="en-US" altLang="en-US" sz="1800" b="1" i="0" u="none" strike="noStrike" cap="none" normalizeH="0" baseline="0">
                          <a:ln>
                            <a:noFill/>
                          </a:ln>
                          <a:solidFill>
                            <a:srgbClr val="800000"/>
                          </a:solidFill>
                          <a:effectLst/>
                          <a:latin typeface="Arial" charset="0"/>
                          <a:ea typeface="Arial" charset="0"/>
                          <a:cs typeface="Arial" charset="0"/>
                        </a:rPr>
                        <a:t>               </a:t>
                      </a:r>
                      <a:br>
                        <a:rPr kumimoji="0" lang="en-US" altLang="en-US" sz="1800" b="1" i="0" u="none" strike="noStrike" cap="none" normalizeH="0" baseline="0">
                          <a:ln>
                            <a:noFill/>
                          </a:ln>
                          <a:solidFill>
                            <a:srgbClr val="800000"/>
                          </a:solidFill>
                          <a:effectLst/>
                          <a:latin typeface="Arial" charset="0"/>
                          <a:ea typeface="Arial" charset="0"/>
                          <a:cs typeface="Arial" charset="0"/>
                        </a:rPr>
                      </a:br>
                      <a:r>
                        <a:rPr kumimoji="0" lang="en-US" altLang="en-US" sz="1800" b="1" i="0" u="none" strike="noStrike" cap="none" normalizeH="0" baseline="0">
                          <a:ln>
                            <a:noFill/>
                          </a:ln>
                          <a:solidFill>
                            <a:srgbClr val="800000"/>
                          </a:solidFill>
                          <a:effectLst/>
                          <a:latin typeface="Arial" charset="0"/>
                          <a:ea typeface="Arial" charset="0"/>
                          <a:cs typeface="Arial" charset="0"/>
                        </a:rPr>
                        <a:t>12</a:t>
                      </a: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80000"/>
                        <a:buFont typeface="Wingdings" charset="2"/>
                        <a:defRPr sz="2800">
                          <a:solidFill>
                            <a:schemeClr val="tx1"/>
                          </a:solidFill>
                          <a:effectLst>
                            <a:outerShdw blurRad="38100" dist="38100" dir="2700000" algn="tl">
                              <a:srgbClr val="FFFFFF"/>
                            </a:outerShdw>
                          </a:effectLst>
                          <a:latin typeface="Tahoma" charset="0"/>
                        </a:defRPr>
                      </a:lvl1pPr>
                      <a:lvl2pPr>
                        <a:spcBef>
                          <a:spcPct val="20000"/>
                        </a:spcBef>
                        <a:buClr>
                          <a:schemeClr val="tx1"/>
                        </a:buClr>
                        <a:defRPr sz="2400">
                          <a:solidFill>
                            <a:schemeClr val="tx1"/>
                          </a:solidFill>
                          <a:effectLst>
                            <a:outerShdw blurRad="38100" dist="38100" dir="2700000" algn="tl">
                              <a:srgbClr val="FFFFFF"/>
                            </a:outerShdw>
                          </a:effectLst>
                          <a:latin typeface="Tahoma" charset="0"/>
                        </a:defRPr>
                      </a:lvl2pPr>
                      <a:lvl3pPr>
                        <a:spcBef>
                          <a:spcPct val="20000"/>
                        </a:spcBef>
                        <a:buClr>
                          <a:schemeClr val="hlink"/>
                        </a:buClr>
                        <a:buFont typeface="Wingdings" charset="2"/>
                        <a:defRPr sz="2000">
                          <a:solidFill>
                            <a:schemeClr val="tx1"/>
                          </a:solidFill>
                          <a:effectLst>
                            <a:outerShdw blurRad="38100" dist="38100" dir="2700000" algn="tl">
                              <a:srgbClr val="FFFFFF"/>
                            </a:outerShdw>
                          </a:effectLst>
                          <a:latin typeface="Tahoma" charset="0"/>
                        </a:defRPr>
                      </a:lvl3pPr>
                      <a:lvl4pPr>
                        <a:spcBef>
                          <a:spcPct val="20000"/>
                        </a:spcBef>
                        <a:defRPr>
                          <a:solidFill>
                            <a:schemeClr val="tx1"/>
                          </a:solidFill>
                          <a:effectLst>
                            <a:outerShdw blurRad="38100" dist="38100" dir="2700000" algn="tl">
                              <a:srgbClr val="FFFFFF"/>
                            </a:outerShdw>
                          </a:effectLst>
                          <a:latin typeface="Tahoma" charset="0"/>
                        </a:defRPr>
                      </a:lvl4pPr>
                      <a:lvl5pPr>
                        <a:spcBef>
                          <a:spcPct val="20000"/>
                        </a:spcBef>
                        <a:buClr>
                          <a:schemeClr val="hlink"/>
                        </a:buClr>
                        <a:buFont typeface="Wingdings" charset="2"/>
                        <a:defRPr>
                          <a:solidFill>
                            <a:schemeClr val="tx1"/>
                          </a:solidFill>
                          <a:effectLst>
                            <a:outerShdw blurRad="38100" dist="38100" dir="2700000" algn="tl">
                              <a:srgbClr val="FFFFFF"/>
                            </a:outerShdw>
                          </a:effectLst>
                          <a:latin typeface="Tahoma" charset="0"/>
                        </a:defRPr>
                      </a:lvl5pPr>
                      <a:lvl6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6pPr>
                      <a:lvl7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7pPr>
                      <a:lvl8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8pPr>
                      <a:lvl9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00000"/>
                          </a:solidFill>
                          <a:effectLst/>
                          <a:latin typeface="Arial" charset="0"/>
                          <a:ea typeface="Arial" charset="0"/>
                          <a:cs typeface="Arial" charset="0"/>
                        </a:rPr>
                        <a:t>  </a:t>
                      </a:r>
                      <a:r>
                        <a:rPr kumimoji="0" lang="en-US" altLang="en-US" sz="3100" b="1" i="0" u="none" strike="noStrike" cap="none" normalizeH="0" baseline="0">
                          <a:ln>
                            <a:noFill/>
                          </a:ln>
                          <a:solidFill>
                            <a:srgbClr val="800000"/>
                          </a:solidFill>
                          <a:effectLst/>
                          <a:latin typeface="Arial" charset="0"/>
                          <a:ea typeface="Arial" charset="0"/>
                          <a:cs typeface="Arial" charset="0"/>
                        </a:rPr>
                        <a:t> </a:t>
                      </a:r>
                      <a:r>
                        <a:rPr kumimoji="0" lang="en-US" altLang="en-US" sz="1800" b="1" i="0" u="none" strike="noStrike" cap="none" normalizeH="0" baseline="0">
                          <a:ln>
                            <a:noFill/>
                          </a:ln>
                          <a:solidFill>
                            <a:srgbClr val="800000"/>
                          </a:solidFill>
                          <a:effectLst/>
                          <a:latin typeface="Arial" charset="0"/>
                          <a:ea typeface="Arial" charset="0"/>
                          <a:cs typeface="Arial" charset="0"/>
                        </a:rPr>
                        <a:t>               </a:t>
                      </a:r>
                      <a:br>
                        <a:rPr kumimoji="0" lang="en-US" altLang="en-US" sz="1800" b="1" i="0" u="none" strike="noStrike" cap="none" normalizeH="0" baseline="0">
                          <a:ln>
                            <a:noFill/>
                          </a:ln>
                          <a:solidFill>
                            <a:srgbClr val="800000"/>
                          </a:solidFill>
                          <a:effectLst/>
                          <a:latin typeface="Arial" charset="0"/>
                          <a:ea typeface="Arial" charset="0"/>
                          <a:cs typeface="Arial" charset="0"/>
                        </a:rPr>
                      </a:br>
                      <a:r>
                        <a:rPr kumimoji="0" lang="en-US" altLang="en-US" sz="1800" b="1" i="0" u="none" strike="noStrike" cap="none" normalizeH="0" baseline="0">
                          <a:ln>
                            <a:noFill/>
                          </a:ln>
                          <a:solidFill>
                            <a:srgbClr val="800000"/>
                          </a:solidFill>
                          <a:effectLst/>
                          <a:latin typeface="Arial" charset="0"/>
                          <a:ea typeface="Arial" charset="0"/>
                          <a:cs typeface="Arial" charset="0"/>
                        </a:rPr>
                        <a:t>13</a:t>
                      </a: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80000"/>
                        <a:buFont typeface="Wingdings" charset="2"/>
                        <a:defRPr sz="2800">
                          <a:solidFill>
                            <a:schemeClr val="tx1"/>
                          </a:solidFill>
                          <a:effectLst>
                            <a:outerShdw blurRad="38100" dist="38100" dir="2700000" algn="tl">
                              <a:srgbClr val="FFFFFF"/>
                            </a:outerShdw>
                          </a:effectLst>
                          <a:latin typeface="Tahoma" charset="0"/>
                        </a:defRPr>
                      </a:lvl1pPr>
                      <a:lvl2pPr>
                        <a:spcBef>
                          <a:spcPct val="20000"/>
                        </a:spcBef>
                        <a:buClr>
                          <a:schemeClr val="tx1"/>
                        </a:buClr>
                        <a:defRPr sz="2400">
                          <a:solidFill>
                            <a:schemeClr val="tx1"/>
                          </a:solidFill>
                          <a:effectLst>
                            <a:outerShdw blurRad="38100" dist="38100" dir="2700000" algn="tl">
                              <a:srgbClr val="FFFFFF"/>
                            </a:outerShdw>
                          </a:effectLst>
                          <a:latin typeface="Tahoma" charset="0"/>
                        </a:defRPr>
                      </a:lvl2pPr>
                      <a:lvl3pPr>
                        <a:spcBef>
                          <a:spcPct val="20000"/>
                        </a:spcBef>
                        <a:buClr>
                          <a:schemeClr val="hlink"/>
                        </a:buClr>
                        <a:buFont typeface="Wingdings" charset="2"/>
                        <a:defRPr sz="2000">
                          <a:solidFill>
                            <a:schemeClr val="tx1"/>
                          </a:solidFill>
                          <a:effectLst>
                            <a:outerShdw blurRad="38100" dist="38100" dir="2700000" algn="tl">
                              <a:srgbClr val="FFFFFF"/>
                            </a:outerShdw>
                          </a:effectLst>
                          <a:latin typeface="Tahoma" charset="0"/>
                        </a:defRPr>
                      </a:lvl3pPr>
                      <a:lvl4pPr>
                        <a:spcBef>
                          <a:spcPct val="20000"/>
                        </a:spcBef>
                        <a:defRPr>
                          <a:solidFill>
                            <a:schemeClr val="tx1"/>
                          </a:solidFill>
                          <a:effectLst>
                            <a:outerShdw blurRad="38100" dist="38100" dir="2700000" algn="tl">
                              <a:srgbClr val="FFFFFF"/>
                            </a:outerShdw>
                          </a:effectLst>
                          <a:latin typeface="Tahoma" charset="0"/>
                        </a:defRPr>
                      </a:lvl4pPr>
                      <a:lvl5pPr>
                        <a:spcBef>
                          <a:spcPct val="20000"/>
                        </a:spcBef>
                        <a:buClr>
                          <a:schemeClr val="hlink"/>
                        </a:buClr>
                        <a:buFont typeface="Wingdings" charset="2"/>
                        <a:defRPr>
                          <a:solidFill>
                            <a:schemeClr val="tx1"/>
                          </a:solidFill>
                          <a:effectLst>
                            <a:outerShdw blurRad="38100" dist="38100" dir="2700000" algn="tl">
                              <a:srgbClr val="FFFFFF"/>
                            </a:outerShdw>
                          </a:effectLst>
                          <a:latin typeface="Tahoma" charset="0"/>
                        </a:defRPr>
                      </a:lvl5pPr>
                      <a:lvl6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6pPr>
                      <a:lvl7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7pPr>
                      <a:lvl8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8pPr>
                      <a:lvl9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00000"/>
                          </a:solidFill>
                          <a:effectLst/>
                          <a:latin typeface="Arial" charset="0"/>
                          <a:ea typeface="Arial" charset="0"/>
                          <a:cs typeface="Arial" charset="0"/>
                        </a:rPr>
                        <a:t>  </a:t>
                      </a:r>
                      <a:r>
                        <a:rPr kumimoji="0" lang="en-US" altLang="en-US" sz="3100" b="1" i="0" u="none" strike="noStrike" cap="none" normalizeH="0" baseline="0">
                          <a:ln>
                            <a:noFill/>
                          </a:ln>
                          <a:solidFill>
                            <a:srgbClr val="800000"/>
                          </a:solidFill>
                          <a:effectLst/>
                          <a:latin typeface="Arial" charset="0"/>
                          <a:ea typeface="Arial" charset="0"/>
                          <a:cs typeface="Arial" charset="0"/>
                        </a:rPr>
                        <a:t> </a:t>
                      </a:r>
                      <a:r>
                        <a:rPr kumimoji="0" lang="en-US" altLang="en-US" sz="1800" b="1" i="0" u="none" strike="noStrike" cap="none" normalizeH="0" baseline="0">
                          <a:ln>
                            <a:noFill/>
                          </a:ln>
                          <a:solidFill>
                            <a:srgbClr val="800000"/>
                          </a:solidFill>
                          <a:effectLst/>
                          <a:latin typeface="Arial" charset="0"/>
                          <a:ea typeface="Arial" charset="0"/>
                          <a:cs typeface="Arial" charset="0"/>
                        </a:rPr>
                        <a:t>               </a:t>
                      </a:r>
                      <a:br>
                        <a:rPr kumimoji="0" lang="en-US" altLang="en-US" sz="1800" b="1" i="0" u="none" strike="noStrike" cap="none" normalizeH="0" baseline="0">
                          <a:ln>
                            <a:noFill/>
                          </a:ln>
                          <a:solidFill>
                            <a:srgbClr val="800000"/>
                          </a:solidFill>
                          <a:effectLst/>
                          <a:latin typeface="Arial" charset="0"/>
                          <a:ea typeface="Arial" charset="0"/>
                          <a:cs typeface="Arial" charset="0"/>
                        </a:rPr>
                      </a:br>
                      <a:r>
                        <a:rPr kumimoji="0" lang="en-US" altLang="en-US" sz="1800" b="1" i="0" u="none" strike="noStrike" cap="none" normalizeH="0" baseline="0">
                          <a:ln>
                            <a:noFill/>
                          </a:ln>
                          <a:solidFill>
                            <a:srgbClr val="800000"/>
                          </a:solidFill>
                          <a:effectLst/>
                          <a:latin typeface="Arial" charset="0"/>
                          <a:ea typeface="Arial" charset="0"/>
                          <a:cs typeface="Arial" charset="0"/>
                        </a:rPr>
                        <a:t>14</a:t>
                      </a:r>
                    </a:p>
                  </a:txBody>
                  <a:tcPr anchor="ctr" horzOverflow="overflow">
                    <a:lnL>
                      <a:noFill/>
                    </a:lnL>
                    <a:lnR cap="flat">
                      <a:noFill/>
                    </a:lnR>
                    <a:lnT>
                      <a:noFill/>
                    </a:lnT>
                    <a:lnB>
                      <a:noFill/>
                    </a:lnB>
                    <a:lnTlToBr>
                      <a:noFill/>
                    </a:lnTlToBr>
                    <a:lnBlToTr>
                      <a:noFill/>
                    </a:lnBlToTr>
                    <a:noFill/>
                  </a:tcPr>
                </a:tc>
              </a:tr>
              <a:tr h="1104900">
                <a:tc>
                  <a:txBody>
                    <a:bodyPr/>
                    <a:lstStyle>
                      <a:lvl1pPr>
                        <a:spcBef>
                          <a:spcPct val="20000"/>
                        </a:spcBef>
                        <a:buClr>
                          <a:schemeClr val="hlink"/>
                        </a:buClr>
                        <a:buSzPct val="80000"/>
                        <a:buFont typeface="Wingdings" charset="2"/>
                        <a:defRPr sz="2800">
                          <a:solidFill>
                            <a:schemeClr val="tx1"/>
                          </a:solidFill>
                          <a:effectLst>
                            <a:outerShdw blurRad="38100" dist="38100" dir="2700000" algn="tl">
                              <a:srgbClr val="FFFFFF"/>
                            </a:outerShdw>
                          </a:effectLst>
                          <a:latin typeface="Tahoma" charset="0"/>
                        </a:defRPr>
                      </a:lvl1pPr>
                      <a:lvl2pPr>
                        <a:spcBef>
                          <a:spcPct val="20000"/>
                        </a:spcBef>
                        <a:buClr>
                          <a:schemeClr val="tx1"/>
                        </a:buClr>
                        <a:defRPr sz="2400">
                          <a:solidFill>
                            <a:schemeClr val="tx1"/>
                          </a:solidFill>
                          <a:effectLst>
                            <a:outerShdw blurRad="38100" dist="38100" dir="2700000" algn="tl">
                              <a:srgbClr val="FFFFFF"/>
                            </a:outerShdw>
                          </a:effectLst>
                          <a:latin typeface="Tahoma" charset="0"/>
                        </a:defRPr>
                      </a:lvl2pPr>
                      <a:lvl3pPr>
                        <a:spcBef>
                          <a:spcPct val="20000"/>
                        </a:spcBef>
                        <a:buClr>
                          <a:schemeClr val="hlink"/>
                        </a:buClr>
                        <a:buFont typeface="Wingdings" charset="2"/>
                        <a:defRPr sz="2000">
                          <a:solidFill>
                            <a:schemeClr val="tx1"/>
                          </a:solidFill>
                          <a:effectLst>
                            <a:outerShdw blurRad="38100" dist="38100" dir="2700000" algn="tl">
                              <a:srgbClr val="FFFFFF"/>
                            </a:outerShdw>
                          </a:effectLst>
                          <a:latin typeface="Tahoma" charset="0"/>
                        </a:defRPr>
                      </a:lvl3pPr>
                      <a:lvl4pPr>
                        <a:spcBef>
                          <a:spcPct val="20000"/>
                        </a:spcBef>
                        <a:defRPr>
                          <a:solidFill>
                            <a:schemeClr val="tx1"/>
                          </a:solidFill>
                          <a:effectLst>
                            <a:outerShdw blurRad="38100" dist="38100" dir="2700000" algn="tl">
                              <a:srgbClr val="FFFFFF"/>
                            </a:outerShdw>
                          </a:effectLst>
                          <a:latin typeface="Tahoma" charset="0"/>
                        </a:defRPr>
                      </a:lvl4pPr>
                      <a:lvl5pPr>
                        <a:spcBef>
                          <a:spcPct val="20000"/>
                        </a:spcBef>
                        <a:buClr>
                          <a:schemeClr val="hlink"/>
                        </a:buClr>
                        <a:buFont typeface="Wingdings" charset="2"/>
                        <a:defRPr>
                          <a:solidFill>
                            <a:schemeClr val="tx1"/>
                          </a:solidFill>
                          <a:effectLst>
                            <a:outerShdw blurRad="38100" dist="38100" dir="2700000" algn="tl">
                              <a:srgbClr val="FFFFFF"/>
                            </a:outerShdw>
                          </a:effectLst>
                          <a:latin typeface="Tahoma" charset="0"/>
                        </a:defRPr>
                      </a:lvl5pPr>
                      <a:lvl6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6pPr>
                      <a:lvl7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7pPr>
                      <a:lvl8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8pPr>
                      <a:lvl9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800000"/>
                          </a:solidFill>
                          <a:effectLst/>
                          <a:latin typeface="Arial" charset="0"/>
                          <a:ea typeface="Arial" charset="0"/>
                          <a:cs typeface="Arial" charset="0"/>
                        </a:rPr>
                        <a:t>  </a:t>
                      </a:r>
                      <a:r>
                        <a:rPr kumimoji="0" lang="en-US" altLang="en-US" sz="3100" b="1" i="0" u="none" strike="noStrike" cap="none" normalizeH="0" baseline="0" dirty="0">
                          <a:ln>
                            <a:noFill/>
                          </a:ln>
                          <a:solidFill>
                            <a:srgbClr val="800000"/>
                          </a:solidFill>
                          <a:effectLst/>
                          <a:latin typeface="Arial" charset="0"/>
                          <a:ea typeface="Arial" charset="0"/>
                          <a:cs typeface="Arial" charset="0"/>
                        </a:rPr>
                        <a:t> </a:t>
                      </a:r>
                      <a:r>
                        <a:rPr kumimoji="0" lang="en-US" altLang="en-US" sz="1800" b="1" i="0" u="none" strike="noStrike" cap="none" normalizeH="0" baseline="0" dirty="0">
                          <a:ln>
                            <a:noFill/>
                          </a:ln>
                          <a:solidFill>
                            <a:srgbClr val="800000"/>
                          </a:solidFill>
                          <a:effectLst/>
                          <a:latin typeface="Arial" charset="0"/>
                          <a:ea typeface="Arial" charset="0"/>
                          <a:cs typeface="Arial" charset="0"/>
                        </a:rPr>
                        <a:t>               </a:t>
                      </a:r>
                      <a:br>
                        <a:rPr kumimoji="0" lang="en-US" altLang="en-US" sz="1800" b="1" i="0" u="none" strike="noStrike" cap="none" normalizeH="0" baseline="0" dirty="0">
                          <a:ln>
                            <a:noFill/>
                          </a:ln>
                          <a:solidFill>
                            <a:srgbClr val="800000"/>
                          </a:solidFill>
                          <a:effectLst/>
                          <a:latin typeface="Arial" charset="0"/>
                          <a:ea typeface="Arial" charset="0"/>
                          <a:cs typeface="Arial" charset="0"/>
                        </a:rPr>
                      </a:br>
                      <a:r>
                        <a:rPr kumimoji="0" lang="en-US" altLang="en-US" sz="1800" b="1" i="0" u="none" strike="noStrike" cap="none" normalizeH="0" baseline="0" dirty="0">
                          <a:ln>
                            <a:noFill/>
                          </a:ln>
                          <a:solidFill>
                            <a:srgbClr val="800000"/>
                          </a:solidFill>
                          <a:effectLst/>
                          <a:latin typeface="Arial" charset="0"/>
                          <a:ea typeface="Arial" charset="0"/>
                          <a:cs typeface="Arial" charset="0"/>
                        </a:rPr>
                        <a:t>15</a:t>
                      </a:r>
                    </a:p>
                  </a:txBody>
                  <a:tcPr anchor="ctr" horzOverflow="overflow">
                    <a:lnL cap="flat">
                      <a:noFill/>
                    </a:lnL>
                    <a:lnR>
                      <a:noFill/>
                    </a:lnR>
                    <a:lnT>
                      <a:noFill/>
                    </a:lnT>
                    <a:lnB cap="flat">
                      <a:noFill/>
                    </a:lnB>
                    <a:lnTlToBr>
                      <a:noFill/>
                    </a:lnTlToBr>
                    <a:lnBlToTr>
                      <a:noFill/>
                    </a:lnBlToTr>
                    <a:noFill/>
                  </a:tcPr>
                </a:tc>
                <a:tc>
                  <a:txBody>
                    <a:bodyPr/>
                    <a:lstStyle>
                      <a:lvl1pPr>
                        <a:spcBef>
                          <a:spcPct val="20000"/>
                        </a:spcBef>
                        <a:buClr>
                          <a:schemeClr val="hlink"/>
                        </a:buClr>
                        <a:buSzPct val="80000"/>
                        <a:buFont typeface="Wingdings" charset="2"/>
                        <a:defRPr sz="2800">
                          <a:solidFill>
                            <a:schemeClr val="tx1"/>
                          </a:solidFill>
                          <a:effectLst>
                            <a:outerShdw blurRad="38100" dist="38100" dir="2700000" algn="tl">
                              <a:srgbClr val="FFFFFF"/>
                            </a:outerShdw>
                          </a:effectLst>
                          <a:latin typeface="Tahoma" charset="0"/>
                        </a:defRPr>
                      </a:lvl1pPr>
                      <a:lvl2pPr>
                        <a:spcBef>
                          <a:spcPct val="20000"/>
                        </a:spcBef>
                        <a:buClr>
                          <a:schemeClr val="tx1"/>
                        </a:buClr>
                        <a:defRPr sz="2400">
                          <a:solidFill>
                            <a:schemeClr val="tx1"/>
                          </a:solidFill>
                          <a:effectLst>
                            <a:outerShdw blurRad="38100" dist="38100" dir="2700000" algn="tl">
                              <a:srgbClr val="FFFFFF"/>
                            </a:outerShdw>
                          </a:effectLst>
                          <a:latin typeface="Tahoma" charset="0"/>
                        </a:defRPr>
                      </a:lvl2pPr>
                      <a:lvl3pPr>
                        <a:spcBef>
                          <a:spcPct val="20000"/>
                        </a:spcBef>
                        <a:buClr>
                          <a:schemeClr val="hlink"/>
                        </a:buClr>
                        <a:buFont typeface="Wingdings" charset="2"/>
                        <a:defRPr sz="2000">
                          <a:solidFill>
                            <a:schemeClr val="tx1"/>
                          </a:solidFill>
                          <a:effectLst>
                            <a:outerShdw blurRad="38100" dist="38100" dir="2700000" algn="tl">
                              <a:srgbClr val="FFFFFF"/>
                            </a:outerShdw>
                          </a:effectLst>
                          <a:latin typeface="Tahoma" charset="0"/>
                        </a:defRPr>
                      </a:lvl3pPr>
                      <a:lvl4pPr>
                        <a:spcBef>
                          <a:spcPct val="20000"/>
                        </a:spcBef>
                        <a:defRPr>
                          <a:solidFill>
                            <a:schemeClr val="tx1"/>
                          </a:solidFill>
                          <a:effectLst>
                            <a:outerShdw blurRad="38100" dist="38100" dir="2700000" algn="tl">
                              <a:srgbClr val="FFFFFF"/>
                            </a:outerShdw>
                          </a:effectLst>
                          <a:latin typeface="Tahoma" charset="0"/>
                        </a:defRPr>
                      </a:lvl4pPr>
                      <a:lvl5pPr>
                        <a:spcBef>
                          <a:spcPct val="20000"/>
                        </a:spcBef>
                        <a:buClr>
                          <a:schemeClr val="hlink"/>
                        </a:buClr>
                        <a:buFont typeface="Wingdings" charset="2"/>
                        <a:defRPr>
                          <a:solidFill>
                            <a:schemeClr val="tx1"/>
                          </a:solidFill>
                          <a:effectLst>
                            <a:outerShdw blurRad="38100" dist="38100" dir="2700000" algn="tl">
                              <a:srgbClr val="FFFFFF"/>
                            </a:outerShdw>
                          </a:effectLst>
                          <a:latin typeface="Tahoma" charset="0"/>
                        </a:defRPr>
                      </a:lvl5pPr>
                      <a:lvl6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6pPr>
                      <a:lvl7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7pPr>
                      <a:lvl8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8pPr>
                      <a:lvl9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00000"/>
                          </a:solidFill>
                          <a:effectLst/>
                          <a:latin typeface="Arial" charset="0"/>
                          <a:ea typeface="Arial" charset="0"/>
                          <a:cs typeface="Arial" charset="0"/>
                        </a:rPr>
                        <a:t>  </a:t>
                      </a:r>
                      <a:r>
                        <a:rPr kumimoji="0" lang="en-US" altLang="en-US" sz="3100" b="1" i="0" u="none" strike="noStrike" cap="none" normalizeH="0" baseline="0">
                          <a:ln>
                            <a:noFill/>
                          </a:ln>
                          <a:solidFill>
                            <a:srgbClr val="800000"/>
                          </a:solidFill>
                          <a:effectLst/>
                          <a:latin typeface="Arial" charset="0"/>
                          <a:ea typeface="Arial" charset="0"/>
                          <a:cs typeface="Arial" charset="0"/>
                        </a:rPr>
                        <a:t> </a:t>
                      </a:r>
                      <a:r>
                        <a:rPr kumimoji="0" lang="en-US" altLang="en-US" sz="1800" b="1" i="0" u="none" strike="noStrike" cap="none" normalizeH="0" baseline="0">
                          <a:ln>
                            <a:noFill/>
                          </a:ln>
                          <a:solidFill>
                            <a:srgbClr val="800000"/>
                          </a:solidFill>
                          <a:effectLst/>
                          <a:latin typeface="Arial" charset="0"/>
                          <a:ea typeface="Arial" charset="0"/>
                          <a:cs typeface="Arial" charset="0"/>
                        </a:rPr>
                        <a:t>               </a:t>
                      </a:r>
                      <a:br>
                        <a:rPr kumimoji="0" lang="en-US" altLang="en-US" sz="1800" b="1" i="0" u="none" strike="noStrike" cap="none" normalizeH="0" baseline="0">
                          <a:ln>
                            <a:noFill/>
                          </a:ln>
                          <a:solidFill>
                            <a:srgbClr val="800000"/>
                          </a:solidFill>
                          <a:effectLst/>
                          <a:latin typeface="Arial" charset="0"/>
                          <a:ea typeface="Arial" charset="0"/>
                          <a:cs typeface="Arial" charset="0"/>
                        </a:rPr>
                      </a:br>
                      <a:r>
                        <a:rPr kumimoji="0" lang="en-US" altLang="en-US" sz="1800" b="1" i="0" u="none" strike="noStrike" cap="none" normalizeH="0" baseline="0">
                          <a:ln>
                            <a:noFill/>
                          </a:ln>
                          <a:solidFill>
                            <a:srgbClr val="800000"/>
                          </a:solidFill>
                          <a:effectLst/>
                          <a:latin typeface="Arial" charset="0"/>
                          <a:ea typeface="Arial" charset="0"/>
                          <a:cs typeface="Arial" charset="0"/>
                        </a:rPr>
                        <a:t>16</a:t>
                      </a:r>
                    </a:p>
                  </a:txBody>
                  <a:tcPr anchor="ctr" horzOverflow="overflow">
                    <a:lnL>
                      <a:noFill/>
                    </a:lnL>
                    <a:lnR>
                      <a:noFill/>
                    </a:lnR>
                    <a:lnT>
                      <a:noFill/>
                    </a:lnT>
                    <a:lnB cap="flat">
                      <a:noFill/>
                    </a:lnB>
                    <a:lnTlToBr>
                      <a:noFill/>
                    </a:lnTlToBr>
                    <a:lnBlToTr>
                      <a:noFill/>
                    </a:lnBlToTr>
                    <a:noFill/>
                  </a:tcPr>
                </a:tc>
                <a:tc>
                  <a:txBody>
                    <a:bodyPr/>
                    <a:lstStyle>
                      <a:lvl1pPr>
                        <a:spcBef>
                          <a:spcPct val="20000"/>
                        </a:spcBef>
                        <a:buClr>
                          <a:schemeClr val="hlink"/>
                        </a:buClr>
                        <a:buSzPct val="80000"/>
                        <a:buFont typeface="Wingdings" charset="2"/>
                        <a:defRPr sz="2800">
                          <a:solidFill>
                            <a:schemeClr val="tx1"/>
                          </a:solidFill>
                          <a:effectLst>
                            <a:outerShdw blurRad="38100" dist="38100" dir="2700000" algn="tl">
                              <a:srgbClr val="FFFFFF"/>
                            </a:outerShdw>
                          </a:effectLst>
                          <a:latin typeface="Tahoma" charset="0"/>
                        </a:defRPr>
                      </a:lvl1pPr>
                      <a:lvl2pPr>
                        <a:spcBef>
                          <a:spcPct val="20000"/>
                        </a:spcBef>
                        <a:buClr>
                          <a:schemeClr val="tx1"/>
                        </a:buClr>
                        <a:defRPr sz="2400">
                          <a:solidFill>
                            <a:schemeClr val="tx1"/>
                          </a:solidFill>
                          <a:effectLst>
                            <a:outerShdw blurRad="38100" dist="38100" dir="2700000" algn="tl">
                              <a:srgbClr val="FFFFFF"/>
                            </a:outerShdw>
                          </a:effectLst>
                          <a:latin typeface="Tahoma" charset="0"/>
                        </a:defRPr>
                      </a:lvl2pPr>
                      <a:lvl3pPr>
                        <a:spcBef>
                          <a:spcPct val="20000"/>
                        </a:spcBef>
                        <a:buClr>
                          <a:schemeClr val="hlink"/>
                        </a:buClr>
                        <a:buFont typeface="Wingdings" charset="2"/>
                        <a:defRPr sz="2000">
                          <a:solidFill>
                            <a:schemeClr val="tx1"/>
                          </a:solidFill>
                          <a:effectLst>
                            <a:outerShdw blurRad="38100" dist="38100" dir="2700000" algn="tl">
                              <a:srgbClr val="FFFFFF"/>
                            </a:outerShdw>
                          </a:effectLst>
                          <a:latin typeface="Tahoma" charset="0"/>
                        </a:defRPr>
                      </a:lvl3pPr>
                      <a:lvl4pPr>
                        <a:spcBef>
                          <a:spcPct val="20000"/>
                        </a:spcBef>
                        <a:defRPr>
                          <a:solidFill>
                            <a:schemeClr val="tx1"/>
                          </a:solidFill>
                          <a:effectLst>
                            <a:outerShdw blurRad="38100" dist="38100" dir="2700000" algn="tl">
                              <a:srgbClr val="FFFFFF"/>
                            </a:outerShdw>
                          </a:effectLst>
                          <a:latin typeface="Tahoma" charset="0"/>
                        </a:defRPr>
                      </a:lvl4pPr>
                      <a:lvl5pPr>
                        <a:spcBef>
                          <a:spcPct val="20000"/>
                        </a:spcBef>
                        <a:buClr>
                          <a:schemeClr val="hlink"/>
                        </a:buClr>
                        <a:buFont typeface="Wingdings" charset="2"/>
                        <a:defRPr>
                          <a:solidFill>
                            <a:schemeClr val="tx1"/>
                          </a:solidFill>
                          <a:effectLst>
                            <a:outerShdw blurRad="38100" dist="38100" dir="2700000" algn="tl">
                              <a:srgbClr val="FFFFFF"/>
                            </a:outerShdw>
                          </a:effectLst>
                          <a:latin typeface="Tahoma" charset="0"/>
                        </a:defRPr>
                      </a:lvl5pPr>
                      <a:lvl6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6pPr>
                      <a:lvl7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7pPr>
                      <a:lvl8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8pPr>
                      <a:lvl9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00000"/>
                          </a:solidFill>
                          <a:effectLst/>
                          <a:latin typeface="Arial" charset="0"/>
                          <a:ea typeface="Arial" charset="0"/>
                          <a:cs typeface="Arial" charset="0"/>
                        </a:rPr>
                        <a:t>  </a:t>
                      </a:r>
                      <a:r>
                        <a:rPr kumimoji="0" lang="en-US" altLang="en-US" sz="3100" b="1" i="0" u="none" strike="noStrike" cap="none" normalizeH="0" baseline="0">
                          <a:ln>
                            <a:noFill/>
                          </a:ln>
                          <a:solidFill>
                            <a:srgbClr val="800000"/>
                          </a:solidFill>
                          <a:effectLst/>
                          <a:latin typeface="Arial" charset="0"/>
                          <a:ea typeface="Arial" charset="0"/>
                          <a:cs typeface="Arial" charset="0"/>
                        </a:rPr>
                        <a:t> </a:t>
                      </a:r>
                      <a:r>
                        <a:rPr kumimoji="0" lang="en-US" altLang="en-US" sz="1800" b="1" i="0" u="none" strike="noStrike" cap="none" normalizeH="0" baseline="0">
                          <a:ln>
                            <a:noFill/>
                          </a:ln>
                          <a:solidFill>
                            <a:srgbClr val="800000"/>
                          </a:solidFill>
                          <a:effectLst/>
                          <a:latin typeface="Arial" charset="0"/>
                          <a:ea typeface="Arial" charset="0"/>
                          <a:cs typeface="Arial" charset="0"/>
                        </a:rPr>
                        <a:t>               </a:t>
                      </a:r>
                      <a:br>
                        <a:rPr kumimoji="0" lang="en-US" altLang="en-US" sz="1800" b="1" i="0" u="none" strike="noStrike" cap="none" normalizeH="0" baseline="0">
                          <a:ln>
                            <a:noFill/>
                          </a:ln>
                          <a:solidFill>
                            <a:srgbClr val="800000"/>
                          </a:solidFill>
                          <a:effectLst/>
                          <a:latin typeface="Arial" charset="0"/>
                          <a:ea typeface="Arial" charset="0"/>
                          <a:cs typeface="Arial" charset="0"/>
                        </a:rPr>
                      </a:br>
                      <a:r>
                        <a:rPr kumimoji="0" lang="en-US" altLang="en-US" sz="1800" b="1" i="0" u="none" strike="noStrike" cap="none" normalizeH="0" baseline="0">
                          <a:ln>
                            <a:noFill/>
                          </a:ln>
                          <a:solidFill>
                            <a:srgbClr val="800000"/>
                          </a:solidFill>
                          <a:effectLst/>
                          <a:latin typeface="Arial" charset="0"/>
                          <a:ea typeface="Arial" charset="0"/>
                          <a:cs typeface="Arial" charset="0"/>
                        </a:rPr>
                        <a:t>17</a:t>
                      </a:r>
                    </a:p>
                  </a:txBody>
                  <a:tcPr anchor="ctr" horzOverflow="overflow">
                    <a:lnL>
                      <a:noFill/>
                    </a:lnL>
                    <a:lnR>
                      <a:noFill/>
                    </a:lnR>
                    <a:lnT>
                      <a:noFill/>
                    </a:lnT>
                    <a:lnB cap="flat">
                      <a:noFill/>
                    </a:lnB>
                    <a:lnTlToBr>
                      <a:noFill/>
                    </a:lnTlToBr>
                    <a:lnBlToTr>
                      <a:noFill/>
                    </a:lnBlToTr>
                    <a:noFill/>
                  </a:tcPr>
                </a:tc>
                <a:tc>
                  <a:txBody>
                    <a:bodyPr/>
                    <a:lstStyle>
                      <a:lvl1pPr>
                        <a:spcBef>
                          <a:spcPct val="20000"/>
                        </a:spcBef>
                        <a:buClr>
                          <a:schemeClr val="hlink"/>
                        </a:buClr>
                        <a:buSzPct val="80000"/>
                        <a:buFont typeface="Wingdings" charset="2"/>
                        <a:defRPr sz="2800">
                          <a:solidFill>
                            <a:schemeClr val="tx1"/>
                          </a:solidFill>
                          <a:effectLst>
                            <a:outerShdw blurRad="38100" dist="38100" dir="2700000" algn="tl">
                              <a:srgbClr val="FFFFFF"/>
                            </a:outerShdw>
                          </a:effectLst>
                          <a:latin typeface="Tahoma" charset="0"/>
                        </a:defRPr>
                      </a:lvl1pPr>
                      <a:lvl2pPr>
                        <a:spcBef>
                          <a:spcPct val="20000"/>
                        </a:spcBef>
                        <a:buClr>
                          <a:schemeClr val="tx1"/>
                        </a:buClr>
                        <a:defRPr sz="2400">
                          <a:solidFill>
                            <a:schemeClr val="tx1"/>
                          </a:solidFill>
                          <a:effectLst>
                            <a:outerShdw blurRad="38100" dist="38100" dir="2700000" algn="tl">
                              <a:srgbClr val="FFFFFF"/>
                            </a:outerShdw>
                          </a:effectLst>
                          <a:latin typeface="Tahoma" charset="0"/>
                        </a:defRPr>
                      </a:lvl2pPr>
                      <a:lvl3pPr>
                        <a:spcBef>
                          <a:spcPct val="20000"/>
                        </a:spcBef>
                        <a:buClr>
                          <a:schemeClr val="hlink"/>
                        </a:buClr>
                        <a:buFont typeface="Wingdings" charset="2"/>
                        <a:defRPr sz="2000">
                          <a:solidFill>
                            <a:schemeClr val="tx1"/>
                          </a:solidFill>
                          <a:effectLst>
                            <a:outerShdw blurRad="38100" dist="38100" dir="2700000" algn="tl">
                              <a:srgbClr val="FFFFFF"/>
                            </a:outerShdw>
                          </a:effectLst>
                          <a:latin typeface="Tahoma" charset="0"/>
                        </a:defRPr>
                      </a:lvl3pPr>
                      <a:lvl4pPr>
                        <a:spcBef>
                          <a:spcPct val="20000"/>
                        </a:spcBef>
                        <a:defRPr>
                          <a:solidFill>
                            <a:schemeClr val="tx1"/>
                          </a:solidFill>
                          <a:effectLst>
                            <a:outerShdw blurRad="38100" dist="38100" dir="2700000" algn="tl">
                              <a:srgbClr val="FFFFFF"/>
                            </a:outerShdw>
                          </a:effectLst>
                          <a:latin typeface="Tahoma" charset="0"/>
                        </a:defRPr>
                      </a:lvl4pPr>
                      <a:lvl5pPr>
                        <a:spcBef>
                          <a:spcPct val="20000"/>
                        </a:spcBef>
                        <a:buClr>
                          <a:schemeClr val="hlink"/>
                        </a:buClr>
                        <a:buFont typeface="Wingdings" charset="2"/>
                        <a:defRPr>
                          <a:solidFill>
                            <a:schemeClr val="tx1"/>
                          </a:solidFill>
                          <a:effectLst>
                            <a:outerShdw blurRad="38100" dist="38100" dir="2700000" algn="tl">
                              <a:srgbClr val="FFFFFF"/>
                            </a:outerShdw>
                          </a:effectLst>
                          <a:latin typeface="Tahoma" charset="0"/>
                        </a:defRPr>
                      </a:lvl5pPr>
                      <a:lvl6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6pPr>
                      <a:lvl7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7pPr>
                      <a:lvl8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8pPr>
                      <a:lvl9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00000"/>
                          </a:solidFill>
                          <a:effectLst/>
                          <a:latin typeface="Arial" charset="0"/>
                          <a:ea typeface="Arial" charset="0"/>
                          <a:cs typeface="Arial" charset="0"/>
                        </a:rPr>
                        <a:t>  </a:t>
                      </a:r>
                      <a:r>
                        <a:rPr kumimoji="0" lang="en-US" altLang="en-US" sz="3100" b="1" i="0" u="none" strike="noStrike" cap="none" normalizeH="0" baseline="0">
                          <a:ln>
                            <a:noFill/>
                          </a:ln>
                          <a:solidFill>
                            <a:srgbClr val="800000"/>
                          </a:solidFill>
                          <a:effectLst/>
                          <a:latin typeface="Arial" charset="0"/>
                          <a:ea typeface="Arial" charset="0"/>
                          <a:cs typeface="Arial" charset="0"/>
                        </a:rPr>
                        <a:t> </a:t>
                      </a:r>
                      <a:r>
                        <a:rPr kumimoji="0" lang="en-US" altLang="en-US" sz="1800" b="1" i="0" u="none" strike="noStrike" cap="none" normalizeH="0" baseline="0">
                          <a:ln>
                            <a:noFill/>
                          </a:ln>
                          <a:solidFill>
                            <a:srgbClr val="800000"/>
                          </a:solidFill>
                          <a:effectLst/>
                          <a:latin typeface="Arial" charset="0"/>
                          <a:ea typeface="Arial" charset="0"/>
                          <a:cs typeface="Arial" charset="0"/>
                        </a:rPr>
                        <a:t>               </a:t>
                      </a:r>
                      <a:br>
                        <a:rPr kumimoji="0" lang="en-US" altLang="en-US" sz="1800" b="1" i="0" u="none" strike="noStrike" cap="none" normalizeH="0" baseline="0">
                          <a:ln>
                            <a:noFill/>
                          </a:ln>
                          <a:solidFill>
                            <a:srgbClr val="800000"/>
                          </a:solidFill>
                          <a:effectLst/>
                          <a:latin typeface="Arial" charset="0"/>
                          <a:ea typeface="Arial" charset="0"/>
                          <a:cs typeface="Arial" charset="0"/>
                        </a:rPr>
                      </a:br>
                      <a:r>
                        <a:rPr kumimoji="0" lang="en-US" altLang="en-US" sz="1800" b="1" i="0" u="none" strike="noStrike" cap="none" normalizeH="0" baseline="0">
                          <a:ln>
                            <a:noFill/>
                          </a:ln>
                          <a:solidFill>
                            <a:srgbClr val="800000"/>
                          </a:solidFill>
                          <a:effectLst/>
                          <a:latin typeface="Arial" charset="0"/>
                          <a:ea typeface="Arial" charset="0"/>
                          <a:cs typeface="Arial" charset="0"/>
                        </a:rPr>
                        <a:t>18</a:t>
                      </a:r>
                    </a:p>
                  </a:txBody>
                  <a:tcPr anchor="ctr" horzOverflow="overflow">
                    <a:lnL>
                      <a:noFill/>
                    </a:lnL>
                    <a:lnR>
                      <a:noFill/>
                    </a:lnR>
                    <a:lnT>
                      <a:noFill/>
                    </a:lnT>
                    <a:lnB cap="flat">
                      <a:noFill/>
                    </a:lnB>
                    <a:lnTlToBr>
                      <a:noFill/>
                    </a:lnTlToBr>
                    <a:lnBlToTr>
                      <a:noFill/>
                    </a:lnBlToTr>
                    <a:noFill/>
                  </a:tcPr>
                </a:tc>
                <a:tc>
                  <a:txBody>
                    <a:bodyPr/>
                    <a:lstStyle>
                      <a:lvl1pPr>
                        <a:spcBef>
                          <a:spcPct val="20000"/>
                        </a:spcBef>
                        <a:buClr>
                          <a:schemeClr val="hlink"/>
                        </a:buClr>
                        <a:buSzPct val="80000"/>
                        <a:buFont typeface="Wingdings" charset="2"/>
                        <a:defRPr sz="2800">
                          <a:solidFill>
                            <a:schemeClr val="tx1"/>
                          </a:solidFill>
                          <a:effectLst>
                            <a:outerShdw blurRad="38100" dist="38100" dir="2700000" algn="tl">
                              <a:srgbClr val="FFFFFF"/>
                            </a:outerShdw>
                          </a:effectLst>
                          <a:latin typeface="Tahoma" charset="0"/>
                        </a:defRPr>
                      </a:lvl1pPr>
                      <a:lvl2pPr>
                        <a:spcBef>
                          <a:spcPct val="20000"/>
                        </a:spcBef>
                        <a:buClr>
                          <a:schemeClr val="tx1"/>
                        </a:buClr>
                        <a:defRPr sz="2400">
                          <a:solidFill>
                            <a:schemeClr val="tx1"/>
                          </a:solidFill>
                          <a:effectLst>
                            <a:outerShdw blurRad="38100" dist="38100" dir="2700000" algn="tl">
                              <a:srgbClr val="FFFFFF"/>
                            </a:outerShdw>
                          </a:effectLst>
                          <a:latin typeface="Tahoma" charset="0"/>
                        </a:defRPr>
                      </a:lvl2pPr>
                      <a:lvl3pPr>
                        <a:spcBef>
                          <a:spcPct val="20000"/>
                        </a:spcBef>
                        <a:buClr>
                          <a:schemeClr val="hlink"/>
                        </a:buClr>
                        <a:buFont typeface="Wingdings" charset="2"/>
                        <a:defRPr sz="2000">
                          <a:solidFill>
                            <a:schemeClr val="tx1"/>
                          </a:solidFill>
                          <a:effectLst>
                            <a:outerShdw blurRad="38100" dist="38100" dir="2700000" algn="tl">
                              <a:srgbClr val="FFFFFF"/>
                            </a:outerShdw>
                          </a:effectLst>
                          <a:latin typeface="Tahoma" charset="0"/>
                        </a:defRPr>
                      </a:lvl3pPr>
                      <a:lvl4pPr>
                        <a:spcBef>
                          <a:spcPct val="20000"/>
                        </a:spcBef>
                        <a:defRPr>
                          <a:solidFill>
                            <a:schemeClr val="tx1"/>
                          </a:solidFill>
                          <a:effectLst>
                            <a:outerShdw blurRad="38100" dist="38100" dir="2700000" algn="tl">
                              <a:srgbClr val="FFFFFF"/>
                            </a:outerShdw>
                          </a:effectLst>
                          <a:latin typeface="Tahoma" charset="0"/>
                        </a:defRPr>
                      </a:lvl4pPr>
                      <a:lvl5pPr>
                        <a:spcBef>
                          <a:spcPct val="20000"/>
                        </a:spcBef>
                        <a:buClr>
                          <a:schemeClr val="hlink"/>
                        </a:buClr>
                        <a:buFont typeface="Wingdings" charset="2"/>
                        <a:defRPr>
                          <a:solidFill>
                            <a:schemeClr val="tx1"/>
                          </a:solidFill>
                          <a:effectLst>
                            <a:outerShdw blurRad="38100" dist="38100" dir="2700000" algn="tl">
                              <a:srgbClr val="FFFFFF"/>
                            </a:outerShdw>
                          </a:effectLst>
                          <a:latin typeface="Tahoma" charset="0"/>
                        </a:defRPr>
                      </a:lvl5pPr>
                      <a:lvl6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6pPr>
                      <a:lvl7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7pPr>
                      <a:lvl8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8pPr>
                      <a:lvl9pPr fontAlgn="base">
                        <a:spcBef>
                          <a:spcPct val="20000"/>
                        </a:spcBef>
                        <a:spcAft>
                          <a:spcPct val="0"/>
                        </a:spcAft>
                        <a:buClr>
                          <a:schemeClr val="hlink"/>
                        </a:buClr>
                        <a:buFont typeface="Wingdings" charset="2"/>
                        <a:defRPr>
                          <a:solidFill>
                            <a:schemeClr val="tx1"/>
                          </a:solidFill>
                          <a:effectLst>
                            <a:outerShdw blurRad="38100" dist="38100" dir="2700000" algn="tl">
                              <a:srgbClr val="FFFFFF"/>
                            </a:outerShdw>
                          </a:effectLst>
                          <a:latin typeface="Tahom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800000"/>
                          </a:solidFill>
                          <a:effectLst/>
                          <a:latin typeface="Arial" charset="0"/>
                          <a:ea typeface="Arial" charset="0"/>
                          <a:cs typeface="Arial" charset="0"/>
                        </a:rPr>
                        <a:t>  </a:t>
                      </a:r>
                      <a:r>
                        <a:rPr kumimoji="0" lang="en-US" altLang="en-US" sz="3100" b="1" i="0" u="none" strike="noStrike" cap="none" normalizeH="0" baseline="0" dirty="0">
                          <a:ln>
                            <a:noFill/>
                          </a:ln>
                          <a:solidFill>
                            <a:srgbClr val="800000"/>
                          </a:solidFill>
                          <a:effectLst/>
                          <a:latin typeface="Arial" charset="0"/>
                          <a:ea typeface="Arial" charset="0"/>
                          <a:cs typeface="Arial" charset="0"/>
                        </a:rPr>
                        <a:t> </a:t>
                      </a:r>
                      <a:r>
                        <a:rPr kumimoji="0" lang="en-US" altLang="en-US" sz="1800" b="1" i="0" u="none" strike="noStrike" cap="none" normalizeH="0" baseline="0" dirty="0">
                          <a:ln>
                            <a:noFill/>
                          </a:ln>
                          <a:solidFill>
                            <a:srgbClr val="800000"/>
                          </a:solidFill>
                          <a:effectLst/>
                          <a:latin typeface="Arial" charset="0"/>
                          <a:ea typeface="Arial" charset="0"/>
                          <a:cs typeface="Arial" charset="0"/>
                        </a:rPr>
                        <a:t>               </a:t>
                      </a:r>
                      <a:br>
                        <a:rPr kumimoji="0" lang="en-US" altLang="en-US" sz="1800" b="1" i="0" u="none" strike="noStrike" cap="none" normalizeH="0" baseline="0" dirty="0">
                          <a:ln>
                            <a:noFill/>
                          </a:ln>
                          <a:solidFill>
                            <a:srgbClr val="800000"/>
                          </a:solidFill>
                          <a:effectLst/>
                          <a:latin typeface="Arial" charset="0"/>
                          <a:ea typeface="Arial" charset="0"/>
                          <a:cs typeface="Arial" charset="0"/>
                        </a:rPr>
                      </a:br>
                      <a:r>
                        <a:rPr kumimoji="0" lang="en-US" altLang="en-US" sz="1800" b="1" i="0" u="none" strike="noStrike" cap="none" normalizeH="0" baseline="0" dirty="0">
                          <a:ln>
                            <a:noFill/>
                          </a:ln>
                          <a:solidFill>
                            <a:srgbClr val="800000"/>
                          </a:solidFill>
                          <a:effectLst/>
                          <a:latin typeface="Arial" charset="0"/>
                          <a:ea typeface="Arial" charset="0"/>
                          <a:cs typeface="Arial" charset="0"/>
                        </a:rPr>
                        <a:t>19</a:t>
                      </a:r>
                    </a:p>
                  </a:txBody>
                  <a:tcPr anchor="ctr" horzOverflow="overflow">
                    <a:lnL>
                      <a:noFill/>
                    </a:lnL>
                    <a:lnR cap="flat">
                      <a:noFill/>
                    </a:lnR>
                    <a:lnT>
                      <a:noFill/>
                    </a:lnT>
                    <a:lnB cap="flat">
                      <a:noFill/>
                    </a:lnB>
                    <a:lnTlToBr>
                      <a:noFill/>
                    </a:lnTlToBr>
                    <a:lnBlToTr>
                      <a:noFill/>
                    </a:lnBlToTr>
                    <a:noFill/>
                  </a:tcPr>
                </a:tc>
              </a:tr>
            </a:tbl>
          </a:graphicData>
        </a:graphic>
      </p:graphicFrame>
      <p:pic>
        <p:nvPicPr>
          <p:cNvPr id="8" name="Picture 8" descr="0.gif (470 by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2462" y="908204"/>
            <a:ext cx="514350" cy="5048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1.gif (187 byt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4462" y="908204"/>
            <a:ext cx="514350" cy="5048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2.gif (225 byt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2662" y="832004"/>
            <a:ext cx="514350" cy="5048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3.gif (261 byt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80862" y="908204"/>
            <a:ext cx="514350" cy="5048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4.gif (288 byt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42862" y="908204"/>
            <a:ext cx="514350" cy="5048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descr="5.gif (195 byte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66262" y="1975004"/>
            <a:ext cx="514350" cy="5048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0" descr="6.gif (255 byte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28262" y="2051204"/>
            <a:ext cx="514350" cy="5048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2" descr="7.gif (303 byte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66462" y="1975004"/>
            <a:ext cx="514350" cy="5048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4" descr="8.gif (314 byte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04662" y="2051204"/>
            <a:ext cx="514350" cy="5048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6" descr="9.gif (363 byte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42862" y="2051204"/>
            <a:ext cx="514350" cy="5048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8" descr="10.gif (266 byte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42462" y="3194204"/>
            <a:ext cx="514350" cy="5048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0" descr="11.gif (323 byte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28262" y="3118004"/>
            <a:ext cx="514350" cy="5048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2" descr="12.gif (362 bytes)"/>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66462" y="3194204"/>
            <a:ext cx="514350" cy="5048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4" descr="13.gif (395 bytes)"/>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480862" y="3118004"/>
            <a:ext cx="514350" cy="50482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6" descr="14.gif (410 bytes)"/>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242862" y="3118004"/>
            <a:ext cx="514350" cy="5048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8" descr="15.gif (304 bytes)"/>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042462" y="4261004"/>
            <a:ext cx="514350" cy="50482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0" descr="16.gif (374 bytes)"/>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804462" y="4184804"/>
            <a:ext cx="514350" cy="50482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2" descr="17.gif (399 bytes)"/>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566462" y="4261004"/>
            <a:ext cx="514350" cy="50482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4" descr="18.gif (437 bytes)"/>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404662" y="4261004"/>
            <a:ext cx="514350" cy="50482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6" descr="19.gif (460 bytes)"/>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319062" y="4261004"/>
            <a:ext cx="514350" cy="50482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356501" y="832004"/>
            <a:ext cx="3858832" cy="1569660"/>
          </a:xfrm>
          <a:prstGeom prst="rect">
            <a:avLst/>
          </a:prstGeom>
          <a:noFill/>
        </p:spPr>
        <p:txBody>
          <a:bodyPr wrap="square" rtlCol="0">
            <a:spAutoFit/>
          </a:bodyPr>
          <a:lstStyle/>
          <a:p>
            <a:r>
              <a:rPr lang="en-US" sz="2400" dirty="0" smtClean="0">
                <a:solidFill>
                  <a:schemeClr val="bg1"/>
                </a:solidFill>
              </a:rPr>
              <a:t>They invented zero 600 years and 12,000 miles removed from the Babylonians.</a:t>
            </a:r>
          </a:p>
        </p:txBody>
      </p:sp>
      <p:sp>
        <p:nvSpPr>
          <p:cNvPr id="30" name="TextBox 29"/>
          <p:cNvSpPr txBox="1"/>
          <p:nvPr/>
        </p:nvSpPr>
        <p:spPr>
          <a:xfrm>
            <a:off x="356501" y="2681511"/>
            <a:ext cx="3858832" cy="1569660"/>
          </a:xfrm>
          <a:prstGeom prst="rect">
            <a:avLst/>
          </a:prstGeom>
          <a:noFill/>
        </p:spPr>
        <p:txBody>
          <a:bodyPr wrap="square" rtlCol="0">
            <a:spAutoFit/>
          </a:bodyPr>
          <a:lstStyle/>
          <a:p>
            <a:r>
              <a:rPr lang="en-US" sz="2400" dirty="0" smtClean="0">
                <a:solidFill>
                  <a:schemeClr val="bg1"/>
                </a:solidFill>
              </a:rPr>
              <a:t>However, the Mayans used zero as a number in its own right and started counting from zero.</a:t>
            </a:r>
          </a:p>
        </p:txBody>
      </p:sp>
    </p:spTree>
    <p:extLst>
      <p:ext uri="{BB962C8B-B14F-4D97-AF65-F5344CB8AC3E}">
        <p14:creationId xmlns:p14="http://schemas.microsoft.com/office/powerpoint/2010/main" val="143106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0" y="0"/>
            <a:ext cx="9144000" cy="5164138"/>
          </a:xfrm>
          <a:prstGeom prst="rect">
            <a:avLst/>
          </a:prstGeom>
        </p:spPr>
      </p:pic>
      <p:sp>
        <p:nvSpPr>
          <p:cNvPr id="2" name="Title 1"/>
          <p:cNvSpPr>
            <a:spLocks noGrp="1"/>
          </p:cNvSpPr>
          <p:nvPr>
            <p:ph type="title"/>
          </p:nvPr>
        </p:nvSpPr>
        <p:spPr>
          <a:xfrm>
            <a:off x="457200" y="824"/>
            <a:ext cx="8229600" cy="857250"/>
          </a:xfrm>
        </p:spPr>
        <p:txBody>
          <a:bodyPr/>
          <a:lstStyle/>
          <a:p>
            <a:r>
              <a:rPr lang="en-GB" sz="4000" dirty="0" smtClean="0"/>
              <a:t>India (4</a:t>
            </a:r>
            <a:r>
              <a:rPr lang="en-GB" sz="4000" baseline="30000" dirty="0" smtClean="0"/>
              <a:t>th</a:t>
            </a:r>
            <a:r>
              <a:rPr lang="en-GB" sz="4000" dirty="0" smtClean="0"/>
              <a:t> AD)</a:t>
            </a:r>
            <a:endParaRPr lang="en-GB" sz="4000" dirty="0"/>
          </a:p>
        </p:txBody>
      </p:sp>
      <p:sp>
        <p:nvSpPr>
          <p:cNvPr id="5" name="TextBox 4"/>
          <p:cNvSpPr txBox="1"/>
          <p:nvPr/>
        </p:nvSpPr>
        <p:spPr>
          <a:xfrm>
            <a:off x="4056758" y="3415884"/>
            <a:ext cx="5168786" cy="1569660"/>
          </a:xfrm>
          <a:prstGeom prst="rect">
            <a:avLst/>
          </a:prstGeom>
          <a:noFill/>
        </p:spPr>
        <p:txBody>
          <a:bodyPr wrap="square" rtlCol="0">
            <a:spAutoFit/>
          </a:bodyPr>
          <a:lstStyle/>
          <a:p>
            <a:r>
              <a:rPr lang="en-US" sz="2400" dirty="0" smtClean="0">
                <a:solidFill>
                  <a:schemeClr val="bg1"/>
                </a:solidFill>
              </a:rPr>
              <a:t>The Hindu zero, unlike the Babylonians and the Mayans, came to be understood as meaning ‘nothing’.</a:t>
            </a:r>
          </a:p>
        </p:txBody>
      </p:sp>
      <p:sp>
        <p:nvSpPr>
          <p:cNvPr id="6" name="TextBox 5"/>
          <p:cNvSpPr txBox="1"/>
          <p:nvPr/>
        </p:nvSpPr>
        <p:spPr>
          <a:xfrm>
            <a:off x="251520" y="858074"/>
            <a:ext cx="5168786" cy="1569660"/>
          </a:xfrm>
          <a:prstGeom prst="rect">
            <a:avLst/>
          </a:prstGeom>
          <a:noFill/>
        </p:spPr>
        <p:txBody>
          <a:bodyPr wrap="square" rtlCol="0">
            <a:spAutoFit/>
          </a:bodyPr>
          <a:lstStyle/>
          <a:p>
            <a:r>
              <a:rPr lang="en-US" sz="2400" dirty="0" smtClean="0">
                <a:solidFill>
                  <a:schemeClr val="bg1"/>
                </a:solidFill>
              </a:rPr>
              <a:t>The idea of zero was brought by Alexander the Great to India where it was accepted and taken one step further – negative numbers.</a:t>
            </a:r>
          </a:p>
        </p:txBody>
      </p:sp>
    </p:spTree>
    <p:extLst>
      <p:ext uri="{BB962C8B-B14F-4D97-AF65-F5344CB8AC3E}">
        <p14:creationId xmlns:p14="http://schemas.microsoft.com/office/powerpoint/2010/main" val="2056460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58508" y="887398"/>
            <a:ext cx="4959149" cy="4132624"/>
          </a:xfrm>
          <a:prstGeom prst="rect">
            <a:avLst/>
          </a:prstGeom>
        </p:spPr>
      </p:pic>
      <p:sp>
        <p:nvSpPr>
          <p:cNvPr id="4" name="TextBox 3"/>
          <p:cNvSpPr txBox="1"/>
          <p:nvPr/>
        </p:nvSpPr>
        <p:spPr>
          <a:xfrm>
            <a:off x="107504" y="179512"/>
            <a:ext cx="8280920" cy="707886"/>
          </a:xfrm>
          <a:prstGeom prst="rect">
            <a:avLst/>
          </a:prstGeom>
          <a:noFill/>
        </p:spPr>
        <p:txBody>
          <a:bodyPr wrap="square" rtlCol="0">
            <a:spAutoFit/>
          </a:bodyPr>
          <a:lstStyle/>
          <a:p>
            <a:r>
              <a:rPr lang="en-GB" sz="4000" dirty="0" err="1" smtClean="0"/>
              <a:t>Brahmagupta</a:t>
            </a:r>
            <a:r>
              <a:rPr lang="en-GB" sz="4000" dirty="0" smtClean="0"/>
              <a:t>: 598-665(?)</a:t>
            </a:r>
            <a:endParaRPr lang="en-GB" sz="4000" dirty="0"/>
          </a:p>
        </p:txBody>
      </p:sp>
      <p:sp>
        <p:nvSpPr>
          <p:cNvPr id="6" name="TextBox 5"/>
          <p:cNvSpPr txBox="1"/>
          <p:nvPr/>
        </p:nvSpPr>
        <p:spPr>
          <a:xfrm>
            <a:off x="179512" y="887398"/>
            <a:ext cx="4752528" cy="3785652"/>
          </a:xfrm>
          <a:prstGeom prst="rect">
            <a:avLst/>
          </a:prstGeom>
          <a:noFill/>
        </p:spPr>
        <p:txBody>
          <a:bodyPr wrap="square" rtlCol="0">
            <a:spAutoFit/>
          </a:bodyPr>
          <a:lstStyle/>
          <a:p>
            <a:r>
              <a:rPr lang="en-GB" sz="2400" dirty="0" smtClean="0"/>
              <a:t>Developed the rules for arithmetic involving zero.</a:t>
            </a:r>
          </a:p>
          <a:p>
            <a:endParaRPr lang="en-GB" sz="2400" dirty="0" smtClean="0"/>
          </a:p>
          <a:p>
            <a:r>
              <a:rPr lang="en-GB" sz="2400" b="1" dirty="0" smtClean="0"/>
              <a:t>x-0=x		0/x=0</a:t>
            </a:r>
          </a:p>
          <a:p>
            <a:endParaRPr lang="en-GB" sz="2400" b="1" dirty="0" smtClean="0"/>
          </a:p>
          <a:p>
            <a:r>
              <a:rPr lang="en-GB" sz="2400" b="1" dirty="0" smtClean="0"/>
              <a:t>x+0=x		</a:t>
            </a:r>
            <a:r>
              <a:rPr lang="en-GB" sz="2400" b="1" dirty="0" smtClean="0">
                <a:solidFill>
                  <a:srgbClr val="FF0000"/>
                </a:solidFill>
              </a:rPr>
              <a:t>x/0=0</a:t>
            </a:r>
          </a:p>
          <a:p>
            <a:endParaRPr lang="en-GB" sz="2400" b="1" dirty="0" smtClean="0"/>
          </a:p>
          <a:p>
            <a:r>
              <a:rPr lang="en-GB" sz="2400" b="1" dirty="0" smtClean="0"/>
              <a:t>0+0=0		</a:t>
            </a:r>
            <a:r>
              <a:rPr lang="en-GB" sz="2400" b="1" dirty="0" smtClean="0">
                <a:solidFill>
                  <a:srgbClr val="FF0000"/>
                </a:solidFill>
              </a:rPr>
              <a:t>0/0=0</a:t>
            </a:r>
          </a:p>
          <a:p>
            <a:endParaRPr lang="en-GB" sz="2400" b="1" dirty="0" smtClean="0"/>
          </a:p>
          <a:p>
            <a:r>
              <a:rPr lang="en-GB" sz="2400" b="1" dirty="0" smtClean="0"/>
              <a:t>0-0=0		x×0 = 0</a:t>
            </a:r>
            <a:endParaRPr lang="en-GB" sz="2400" b="1" dirty="0"/>
          </a:p>
        </p:txBody>
      </p:sp>
    </p:spTree>
    <p:extLst>
      <p:ext uri="{BB962C8B-B14F-4D97-AF65-F5344CB8AC3E}">
        <p14:creationId xmlns:p14="http://schemas.microsoft.com/office/powerpoint/2010/main" val="1390732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20" y="195487"/>
            <a:ext cx="6336704" cy="720080"/>
          </a:xfrm>
          <a:prstGeom prst="rect">
            <a:avLst/>
          </a:prstGeom>
          <a:noFill/>
        </p:spPr>
        <p:txBody>
          <a:bodyPr wrap="square" rtlCol="0">
            <a:spAutoFit/>
          </a:bodyPr>
          <a:lstStyle/>
          <a:p>
            <a:r>
              <a:rPr lang="en-GB" sz="4000" dirty="0" err="1" smtClean="0"/>
              <a:t>Bhaskara</a:t>
            </a:r>
            <a:r>
              <a:rPr lang="en-GB" sz="4000" dirty="0"/>
              <a:t> </a:t>
            </a:r>
            <a:r>
              <a:rPr lang="en-GB" sz="4000" dirty="0" smtClean="0"/>
              <a:t>1114-1185</a:t>
            </a:r>
            <a:endParaRPr lang="en-GB" sz="4000" dirty="0"/>
          </a:p>
        </p:txBody>
      </p:sp>
      <p:sp>
        <p:nvSpPr>
          <p:cNvPr id="4" name="TextBox 3"/>
          <p:cNvSpPr txBox="1"/>
          <p:nvPr/>
        </p:nvSpPr>
        <p:spPr>
          <a:xfrm>
            <a:off x="276176" y="1131590"/>
            <a:ext cx="3266380" cy="2308324"/>
          </a:xfrm>
          <a:prstGeom prst="rect">
            <a:avLst/>
          </a:prstGeom>
          <a:noFill/>
        </p:spPr>
        <p:txBody>
          <a:bodyPr wrap="square" rtlCol="0">
            <a:spAutoFit/>
          </a:bodyPr>
          <a:lstStyle/>
          <a:p>
            <a:r>
              <a:rPr lang="en-GB" sz="2400" dirty="0" smtClean="0"/>
              <a:t>Built upon </a:t>
            </a:r>
            <a:r>
              <a:rPr lang="en-GB" sz="2400" dirty="0" err="1" smtClean="0"/>
              <a:t>Brahmagupta’s</a:t>
            </a:r>
            <a:r>
              <a:rPr lang="en-GB" sz="2400" dirty="0" smtClean="0"/>
              <a:t> work, </a:t>
            </a:r>
          </a:p>
          <a:p>
            <a:endParaRPr lang="en-GB" sz="2400" dirty="0" smtClean="0"/>
          </a:p>
          <a:p>
            <a:r>
              <a:rPr lang="en-GB" sz="2400" b="1" dirty="0" smtClean="0"/>
              <a:t>0</a:t>
            </a:r>
            <a:r>
              <a:rPr lang="en-GB" sz="2400" b="1" baseline="30000" dirty="0" smtClean="0"/>
              <a:t>2</a:t>
            </a:r>
            <a:r>
              <a:rPr lang="en-GB" sz="2400" b="1" dirty="0" smtClean="0"/>
              <a:t>=0		</a:t>
            </a:r>
            <a:r>
              <a:rPr lang="en-GB" sz="2400" dirty="0" smtClean="0"/>
              <a:t>√</a:t>
            </a:r>
            <a:r>
              <a:rPr lang="en-GB" sz="2400" b="1" dirty="0" smtClean="0"/>
              <a:t>0=0</a:t>
            </a:r>
          </a:p>
          <a:p>
            <a:endParaRPr lang="en-GB" sz="2400" b="1" dirty="0" smtClean="0"/>
          </a:p>
          <a:p>
            <a:endParaRPr lang="en-GB" sz="2400" dirty="0" smtClean="0"/>
          </a:p>
        </p:txBody>
      </p:sp>
      <p:pic>
        <p:nvPicPr>
          <p:cNvPr id="5" name="Picture 4"/>
          <p:cNvPicPr>
            <a:picLocks noChangeAspect="1"/>
          </p:cNvPicPr>
          <p:nvPr/>
        </p:nvPicPr>
        <p:blipFill>
          <a:blip r:embed="rId3"/>
          <a:stretch>
            <a:fillRect/>
          </a:stretch>
        </p:blipFill>
        <p:spPr>
          <a:xfrm>
            <a:off x="3542556" y="892282"/>
            <a:ext cx="5511047" cy="4133285"/>
          </a:xfrm>
          <a:prstGeom prst="rect">
            <a:avLst/>
          </a:prstGeom>
        </p:spPr>
      </p:pic>
    </p:spTree>
    <p:extLst>
      <p:ext uri="{BB962C8B-B14F-4D97-AF65-F5344CB8AC3E}">
        <p14:creationId xmlns:p14="http://schemas.microsoft.com/office/powerpoint/2010/main" val="658551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0538"/>
            <a:ext cx="9144000" cy="5164038"/>
          </a:xfrm>
          <a:prstGeom prst="rect">
            <a:avLst/>
          </a:prstGeom>
        </p:spPr>
      </p:pic>
      <p:sp>
        <p:nvSpPr>
          <p:cNvPr id="2" name="Title 1"/>
          <p:cNvSpPr>
            <a:spLocks noGrp="1"/>
          </p:cNvSpPr>
          <p:nvPr>
            <p:ph type="title"/>
          </p:nvPr>
        </p:nvSpPr>
        <p:spPr/>
        <p:txBody>
          <a:bodyPr/>
          <a:lstStyle/>
          <a:p>
            <a:r>
              <a:rPr lang="en-GB" sz="4000" dirty="0" smtClean="0">
                <a:solidFill>
                  <a:schemeClr val="bg1"/>
                </a:solidFill>
              </a:rPr>
              <a:t>China (7</a:t>
            </a:r>
            <a:r>
              <a:rPr lang="en-GB" sz="4000" baseline="30000" dirty="0" smtClean="0">
                <a:solidFill>
                  <a:schemeClr val="bg1"/>
                </a:solidFill>
              </a:rPr>
              <a:t>th</a:t>
            </a:r>
            <a:r>
              <a:rPr lang="en-GB" sz="4000" dirty="0" smtClean="0">
                <a:solidFill>
                  <a:schemeClr val="bg1"/>
                </a:solidFill>
              </a:rPr>
              <a:t> AD)</a:t>
            </a:r>
            <a:endParaRPr lang="en-GB" sz="4000" dirty="0">
              <a:solidFill>
                <a:schemeClr val="bg1"/>
              </a:solidFill>
            </a:endParaRPr>
          </a:p>
        </p:txBody>
      </p:sp>
      <p:sp>
        <p:nvSpPr>
          <p:cNvPr id="5" name="TextBox 4"/>
          <p:cNvSpPr txBox="1"/>
          <p:nvPr/>
        </p:nvSpPr>
        <p:spPr>
          <a:xfrm>
            <a:off x="1763688" y="3363838"/>
            <a:ext cx="7253909" cy="1569660"/>
          </a:xfrm>
          <a:prstGeom prst="rect">
            <a:avLst/>
          </a:prstGeom>
          <a:noFill/>
        </p:spPr>
        <p:txBody>
          <a:bodyPr wrap="none" rtlCol="0">
            <a:spAutoFit/>
          </a:bodyPr>
          <a:lstStyle/>
          <a:p>
            <a:r>
              <a:rPr lang="en-GB" sz="2400" dirty="0" smtClean="0">
                <a:solidFill>
                  <a:schemeClr val="bg1"/>
                </a:solidFill>
              </a:rPr>
              <a:t>China independently invented place value.</a:t>
            </a:r>
          </a:p>
          <a:p>
            <a:endParaRPr lang="en-GB" sz="2400" dirty="0">
              <a:solidFill>
                <a:schemeClr val="bg1"/>
              </a:solidFill>
            </a:endParaRPr>
          </a:p>
          <a:p>
            <a:r>
              <a:rPr lang="en-GB" sz="2400" dirty="0" smtClean="0">
                <a:solidFill>
                  <a:schemeClr val="bg1"/>
                </a:solidFill>
              </a:rPr>
              <a:t>But didn’t make the leap to zero until it was </a:t>
            </a:r>
          </a:p>
          <a:p>
            <a:r>
              <a:rPr lang="en-GB" sz="2400" dirty="0" smtClean="0">
                <a:solidFill>
                  <a:schemeClr val="bg1"/>
                </a:solidFill>
              </a:rPr>
              <a:t>introduced to them by a Buddhist astronomer in 718</a:t>
            </a:r>
          </a:p>
        </p:txBody>
      </p:sp>
    </p:spTree>
    <p:extLst>
      <p:ext uri="{BB962C8B-B14F-4D97-AF65-F5344CB8AC3E}">
        <p14:creationId xmlns:p14="http://schemas.microsoft.com/office/powerpoint/2010/main" val="1369829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0" y="-20538"/>
            <a:ext cx="9144000" cy="5184676"/>
          </a:xfrm>
          <a:prstGeom prst="rect">
            <a:avLst/>
          </a:prstGeom>
        </p:spPr>
      </p:pic>
      <p:sp>
        <p:nvSpPr>
          <p:cNvPr id="2" name="Title 1"/>
          <p:cNvSpPr>
            <a:spLocks noGrp="1"/>
          </p:cNvSpPr>
          <p:nvPr>
            <p:ph type="title"/>
          </p:nvPr>
        </p:nvSpPr>
        <p:spPr>
          <a:xfrm>
            <a:off x="457200" y="-20538"/>
            <a:ext cx="8229600" cy="857250"/>
          </a:xfrm>
        </p:spPr>
        <p:txBody>
          <a:bodyPr/>
          <a:lstStyle/>
          <a:p>
            <a:r>
              <a:rPr lang="en-GB" sz="4000" dirty="0" smtClean="0"/>
              <a:t>Modern Zero</a:t>
            </a:r>
            <a:endParaRPr lang="en-GB" sz="4000" dirty="0"/>
          </a:p>
        </p:txBody>
      </p:sp>
      <p:sp>
        <p:nvSpPr>
          <p:cNvPr id="6" name="TextBox 5"/>
          <p:cNvSpPr txBox="1"/>
          <p:nvPr/>
        </p:nvSpPr>
        <p:spPr>
          <a:xfrm>
            <a:off x="457200" y="1082055"/>
            <a:ext cx="7488832" cy="3416320"/>
          </a:xfrm>
          <a:prstGeom prst="rect">
            <a:avLst/>
          </a:prstGeom>
          <a:noFill/>
        </p:spPr>
        <p:txBody>
          <a:bodyPr wrap="square" rtlCol="0">
            <a:spAutoFit/>
          </a:bodyPr>
          <a:lstStyle/>
          <a:p>
            <a:r>
              <a:rPr lang="en-GB" sz="2400" dirty="0" smtClean="0">
                <a:solidFill>
                  <a:schemeClr val="bg1"/>
                </a:solidFill>
              </a:rPr>
              <a:t>The great </a:t>
            </a:r>
            <a:r>
              <a:rPr lang="en-GB" sz="2400" dirty="0">
                <a:solidFill>
                  <a:schemeClr val="bg1"/>
                </a:solidFill>
              </a:rPr>
              <a:t>Arabian voyagers would bring the texts of </a:t>
            </a:r>
            <a:r>
              <a:rPr lang="en-GB" sz="2400" dirty="0" err="1">
                <a:solidFill>
                  <a:schemeClr val="bg1"/>
                </a:solidFill>
              </a:rPr>
              <a:t>Brahmagupta</a:t>
            </a:r>
            <a:r>
              <a:rPr lang="en-GB" sz="2400" dirty="0">
                <a:solidFill>
                  <a:schemeClr val="bg1"/>
                </a:solidFill>
              </a:rPr>
              <a:t> and his colleagues back from India along with spices and other exotic items. </a:t>
            </a:r>
            <a:endParaRPr lang="en-GB" sz="2400" dirty="0" smtClean="0">
              <a:solidFill>
                <a:schemeClr val="bg1"/>
              </a:solidFill>
            </a:endParaRPr>
          </a:p>
          <a:p>
            <a:endParaRPr lang="en-GB" sz="2400" dirty="0" smtClean="0">
              <a:solidFill>
                <a:schemeClr val="bg1"/>
              </a:solidFill>
            </a:endParaRPr>
          </a:p>
          <a:p>
            <a:endParaRPr lang="en-GB" sz="2400" dirty="0">
              <a:solidFill>
                <a:schemeClr val="bg1"/>
              </a:solidFill>
            </a:endParaRPr>
          </a:p>
          <a:p>
            <a:r>
              <a:rPr lang="en-GB" sz="2400" dirty="0" smtClean="0">
                <a:solidFill>
                  <a:schemeClr val="bg1"/>
                </a:solidFill>
              </a:rPr>
              <a:t>Zero </a:t>
            </a:r>
            <a:r>
              <a:rPr lang="en-GB" sz="2400" dirty="0">
                <a:solidFill>
                  <a:schemeClr val="bg1"/>
                </a:solidFill>
              </a:rPr>
              <a:t>reached Baghdad by 773 AD and would be developed in the Middle East by Arabian mathematicians who would base their numbers on the Indian system</a:t>
            </a:r>
          </a:p>
        </p:txBody>
      </p:sp>
    </p:spTree>
    <p:extLst>
      <p:ext uri="{BB962C8B-B14F-4D97-AF65-F5344CB8AC3E}">
        <p14:creationId xmlns:p14="http://schemas.microsoft.com/office/powerpoint/2010/main" val="1701364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0" y="-20538"/>
            <a:ext cx="9144000" cy="5184676"/>
          </a:xfrm>
          <a:prstGeom prst="rect">
            <a:avLst/>
          </a:prstGeom>
        </p:spPr>
      </p:pic>
      <p:sp>
        <p:nvSpPr>
          <p:cNvPr id="2" name="Title 1"/>
          <p:cNvSpPr>
            <a:spLocks noGrp="1"/>
          </p:cNvSpPr>
          <p:nvPr>
            <p:ph type="title"/>
          </p:nvPr>
        </p:nvSpPr>
        <p:spPr>
          <a:xfrm>
            <a:off x="457200" y="4986"/>
            <a:ext cx="8229600" cy="857250"/>
          </a:xfrm>
        </p:spPr>
        <p:txBody>
          <a:bodyPr/>
          <a:lstStyle/>
          <a:p>
            <a:r>
              <a:rPr lang="en-GB" sz="4000" dirty="0" smtClean="0"/>
              <a:t>Modern Zero</a:t>
            </a:r>
            <a:endParaRPr lang="en-GB" sz="4000" dirty="0"/>
          </a:p>
        </p:txBody>
      </p:sp>
      <p:sp>
        <p:nvSpPr>
          <p:cNvPr id="6" name="Rectangle 5"/>
          <p:cNvSpPr/>
          <p:nvPr/>
        </p:nvSpPr>
        <p:spPr>
          <a:xfrm>
            <a:off x="251520" y="1071463"/>
            <a:ext cx="8712968" cy="1938992"/>
          </a:xfrm>
          <a:prstGeom prst="rect">
            <a:avLst/>
          </a:prstGeom>
        </p:spPr>
        <p:txBody>
          <a:bodyPr wrap="square">
            <a:spAutoFit/>
          </a:bodyPr>
          <a:lstStyle/>
          <a:p>
            <a:r>
              <a:rPr lang="en-GB" sz="2400" dirty="0">
                <a:solidFill>
                  <a:schemeClr val="bg1"/>
                </a:solidFill>
                <a:latin typeface="+mn-lt"/>
              </a:rPr>
              <a:t>In the ninth century, Mohammed ibn-Musa al-</a:t>
            </a:r>
            <a:r>
              <a:rPr lang="en-GB" sz="2400" dirty="0" err="1">
                <a:solidFill>
                  <a:schemeClr val="bg1"/>
                </a:solidFill>
                <a:latin typeface="+mn-lt"/>
              </a:rPr>
              <a:t>Khowarizmi</a:t>
            </a:r>
            <a:r>
              <a:rPr lang="en-GB" sz="2400" dirty="0">
                <a:solidFill>
                  <a:schemeClr val="bg1"/>
                </a:solidFill>
                <a:latin typeface="+mn-lt"/>
              </a:rPr>
              <a:t> was the first to work on equations that </a:t>
            </a:r>
            <a:r>
              <a:rPr lang="en-GB" sz="2400" dirty="0" err="1">
                <a:solidFill>
                  <a:schemeClr val="bg1"/>
                </a:solidFill>
                <a:latin typeface="+mn-lt"/>
              </a:rPr>
              <a:t>equaled</a:t>
            </a:r>
            <a:r>
              <a:rPr lang="en-GB" sz="2400" dirty="0">
                <a:solidFill>
                  <a:schemeClr val="bg1"/>
                </a:solidFill>
                <a:latin typeface="+mn-lt"/>
              </a:rPr>
              <a:t> zero, or algebra as it has come to be known. </a:t>
            </a:r>
            <a:endParaRPr lang="en-GB" sz="2400" dirty="0" smtClean="0">
              <a:solidFill>
                <a:schemeClr val="bg1"/>
              </a:solidFill>
              <a:latin typeface="+mn-lt"/>
            </a:endParaRPr>
          </a:p>
          <a:p>
            <a:endParaRPr lang="en-GB" sz="2400" dirty="0">
              <a:solidFill>
                <a:schemeClr val="bg1"/>
              </a:solidFill>
              <a:latin typeface="+mn-lt"/>
            </a:endParaRPr>
          </a:p>
          <a:p>
            <a:r>
              <a:rPr lang="en-GB" sz="2400" dirty="0" smtClean="0">
                <a:solidFill>
                  <a:schemeClr val="bg1"/>
                </a:solidFill>
                <a:latin typeface="+mn-lt"/>
              </a:rPr>
              <a:t>Al-Khwarizmi </a:t>
            </a:r>
            <a:r>
              <a:rPr lang="en-GB" sz="2400" dirty="0">
                <a:solidFill>
                  <a:schemeClr val="bg1"/>
                </a:solidFill>
                <a:latin typeface="+mn-lt"/>
              </a:rPr>
              <a:t>called zero '</a:t>
            </a:r>
            <a:r>
              <a:rPr lang="en-GB" sz="2400" dirty="0" err="1">
                <a:solidFill>
                  <a:schemeClr val="bg1"/>
                </a:solidFill>
                <a:latin typeface="+mn-lt"/>
              </a:rPr>
              <a:t>sifr</a:t>
            </a:r>
            <a:r>
              <a:rPr lang="en-GB" sz="2400" dirty="0">
                <a:solidFill>
                  <a:schemeClr val="bg1"/>
                </a:solidFill>
                <a:latin typeface="+mn-lt"/>
              </a:rPr>
              <a:t>', from which our cipher is derived.</a:t>
            </a:r>
          </a:p>
        </p:txBody>
      </p:sp>
      <p:sp>
        <p:nvSpPr>
          <p:cNvPr id="7" name="TextBox 6"/>
          <p:cNvSpPr txBox="1"/>
          <p:nvPr/>
        </p:nvSpPr>
        <p:spPr>
          <a:xfrm>
            <a:off x="251520" y="3167896"/>
            <a:ext cx="8435280" cy="1938992"/>
          </a:xfrm>
          <a:prstGeom prst="rect">
            <a:avLst/>
          </a:prstGeom>
          <a:noFill/>
        </p:spPr>
        <p:txBody>
          <a:bodyPr wrap="square" rtlCol="0">
            <a:spAutoFit/>
          </a:bodyPr>
          <a:lstStyle/>
          <a:p>
            <a:r>
              <a:rPr lang="en-GB" sz="2400" dirty="0" smtClean="0">
                <a:solidFill>
                  <a:schemeClr val="bg1"/>
                </a:solidFill>
              </a:rPr>
              <a:t>The Hindu-</a:t>
            </a:r>
            <a:r>
              <a:rPr lang="en-GB" sz="2400" dirty="0" err="1" smtClean="0">
                <a:solidFill>
                  <a:schemeClr val="bg1"/>
                </a:solidFill>
              </a:rPr>
              <a:t>arabic</a:t>
            </a:r>
            <a:r>
              <a:rPr lang="en-GB" sz="2400" dirty="0" smtClean="0">
                <a:solidFill>
                  <a:schemeClr val="bg1"/>
                </a:solidFill>
              </a:rPr>
              <a:t> number system reached Europe in the C11 through Spain.</a:t>
            </a:r>
          </a:p>
          <a:p>
            <a:endParaRPr lang="en-GB" sz="2400" dirty="0">
              <a:solidFill>
                <a:schemeClr val="bg1"/>
              </a:solidFill>
            </a:endParaRPr>
          </a:p>
          <a:p>
            <a:r>
              <a:rPr lang="en-GB" sz="2400" dirty="0" err="1" smtClean="0">
                <a:solidFill>
                  <a:schemeClr val="bg1"/>
                </a:solidFill>
              </a:rPr>
              <a:t>Leonadro</a:t>
            </a:r>
            <a:r>
              <a:rPr lang="en-GB" sz="2400" dirty="0" smtClean="0">
                <a:solidFill>
                  <a:schemeClr val="bg1"/>
                </a:solidFill>
              </a:rPr>
              <a:t> Fibonacci is attributed with introducing zero from translations of Al-Khwarizmi.</a:t>
            </a:r>
            <a:endParaRPr lang="en-GB" sz="2400" dirty="0">
              <a:solidFill>
                <a:schemeClr val="bg1"/>
              </a:solidFill>
            </a:endParaRPr>
          </a:p>
        </p:txBody>
      </p:sp>
    </p:spTree>
    <p:extLst>
      <p:ext uri="{BB962C8B-B14F-4D97-AF65-F5344CB8AC3E}">
        <p14:creationId xmlns:p14="http://schemas.microsoft.com/office/powerpoint/2010/main" val="876554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97000"/>
                    </a14:imgEffect>
                  </a14:imgLayer>
                </a14:imgProps>
              </a:ext>
            </a:extLst>
          </a:blip>
          <a:stretch>
            <a:fillRect/>
          </a:stretch>
        </p:blipFill>
        <p:spPr>
          <a:xfrm>
            <a:off x="1984" y="-1"/>
            <a:ext cx="9142016" cy="5901243"/>
          </a:xfrm>
          <a:prstGeom prst="rect">
            <a:avLst/>
          </a:prstGeom>
        </p:spPr>
      </p:pic>
      <p:sp>
        <p:nvSpPr>
          <p:cNvPr id="5" name="TextBox 4"/>
          <p:cNvSpPr txBox="1"/>
          <p:nvPr/>
        </p:nvSpPr>
        <p:spPr>
          <a:xfrm>
            <a:off x="755576" y="30510"/>
            <a:ext cx="7416824" cy="707886"/>
          </a:xfrm>
          <a:prstGeom prst="rect">
            <a:avLst/>
          </a:prstGeom>
          <a:noFill/>
        </p:spPr>
        <p:txBody>
          <a:bodyPr wrap="square" rtlCol="0">
            <a:spAutoFit/>
          </a:bodyPr>
          <a:lstStyle/>
          <a:p>
            <a:r>
              <a:rPr lang="en-GB" sz="4000" dirty="0" smtClean="0">
                <a:solidFill>
                  <a:schemeClr val="bg1"/>
                </a:solidFill>
              </a:rPr>
              <a:t>Zero and the Christian Church</a:t>
            </a:r>
            <a:endParaRPr lang="en-GB" sz="4000" dirty="0">
              <a:solidFill>
                <a:schemeClr val="bg1"/>
              </a:solidFill>
            </a:endParaRPr>
          </a:p>
        </p:txBody>
      </p:sp>
      <p:sp>
        <p:nvSpPr>
          <p:cNvPr id="6" name="TextBox 5"/>
          <p:cNvSpPr txBox="1"/>
          <p:nvPr/>
        </p:nvSpPr>
        <p:spPr>
          <a:xfrm>
            <a:off x="323528" y="890270"/>
            <a:ext cx="7920880" cy="1200329"/>
          </a:xfrm>
          <a:prstGeom prst="rect">
            <a:avLst/>
          </a:prstGeom>
          <a:noFill/>
        </p:spPr>
        <p:txBody>
          <a:bodyPr wrap="square" rtlCol="0">
            <a:spAutoFit/>
          </a:bodyPr>
          <a:lstStyle/>
          <a:p>
            <a:r>
              <a:rPr lang="en-GB" sz="2400" dirty="0" smtClean="0">
                <a:solidFill>
                  <a:schemeClr val="bg1"/>
                </a:solidFill>
              </a:rPr>
              <a:t>At first the Christian Church opposed zero and the void arguing that if God is omnipotent and great then the absence of God (zero) was evil.</a:t>
            </a:r>
            <a:endParaRPr lang="en-GB" sz="2400" dirty="0">
              <a:solidFill>
                <a:schemeClr val="bg1"/>
              </a:solidFill>
            </a:endParaRPr>
          </a:p>
        </p:txBody>
      </p:sp>
      <p:sp>
        <p:nvSpPr>
          <p:cNvPr id="7" name="TextBox 6"/>
          <p:cNvSpPr txBox="1"/>
          <p:nvPr/>
        </p:nvSpPr>
        <p:spPr>
          <a:xfrm>
            <a:off x="323528" y="2426260"/>
            <a:ext cx="7920880" cy="1569660"/>
          </a:xfrm>
          <a:prstGeom prst="rect">
            <a:avLst/>
          </a:prstGeom>
          <a:noFill/>
        </p:spPr>
        <p:txBody>
          <a:bodyPr wrap="square" rtlCol="0">
            <a:spAutoFit/>
          </a:bodyPr>
          <a:lstStyle/>
          <a:p>
            <a:r>
              <a:rPr lang="en-GB" sz="2400" dirty="0" smtClean="0">
                <a:solidFill>
                  <a:schemeClr val="bg1"/>
                </a:solidFill>
              </a:rPr>
              <a:t>In C12 , Maimonides, a Jewish mathematician living in Muslim Spain, argued against Aristotle and the Christian view of zero saying this view contradicted the bible which stated God created the world out of the void.</a:t>
            </a:r>
            <a:endParaRPr lang="en-GB" sz="2400" dirty="0">
              <a:solidFill>
                <a:schemeClr val="bg1"/>
              </a:solidFill>
            </a:endParaRPr>
          </a:p>
        </p:txBody>
      </p:sp>
    </p:spTree>
    <p:extLst>
      <p:ext uri="{BB962C8B-B14F-4D97-AF65-F5344CB8AC3E}">
        <p14:creationId xmlns:p14="http://schemas.microsoft.com/office/powerpoint/2010/main" val="888155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3517900" y="4806950"/>
            <a:ext cx="2133600" cy="357188"/>
          </a:xfrm>
        </p:spPr>
        <p:txBody>
          <a:bodyPr/>
          <a:lstStyle/>
          <a:p>
            <a:fld id="{6DCE9A36-D538-3F46-9A7D-1619A51BC9E3}" type="slidenum">
              <a:rPr lang="en-US" smtClean="0"/>
              <a:pPr/>
              <a:t>2</a:t>
            </a:fld>
            <a:endParaRPr lang="en-US"/>
          </a:p>
        </p:txBody>
      </p:sp>
      <p:sp>
        <p:nvSpPr>
          <p:cNvPr id="3" name="TextBox 2"/>
          <p:cNvSpPr txBox="1"/>
          <p:nvPr/>
        </p:nvSpPr>
        <p:spPr>
          <a:xfrm>
            <a:off x="1691680" y="1635646"/>
            <a:ext cx="6192688" cy="1323439"/>
          </a:xfrm>
          <a:prstGeom prst="rect">
            <a:avLst/>
          </a:prstGeom>
          <a:noFill/>
          <a:effectLst>
            <a:outerShdw blurRad="50800" dist="50800" dir="5400000" algn="ctr" rotWithShape="0">
              <a:schemeClr val="bg1"/>
            </a:outerShdw>
          </a:effectLst>
        </p:spPr>
        <p:txBody>
          <a:bodyPr wrap="square" rtlCol="0">
            <a:spAutoFit/>
          </a:bodyPr>
          <a:lstStyle/>
          <a:p>
            <a:pPr algn="ctr"/>
            <a:r>
              <a:rPr lang="en-GB" sz="4000" dirty="0" smtClean="0"/>
              <a:t>In the beginning was the void</a:t>
            </a:r>
            <a:r>
              <a:rPr lang="is-IS" sz="4000" dirty="0" smtClean="0"/>
              <a:t>…</a:t>
            </a:r>
            <a:endParaRPr lang="en-GB" sz="4000" dirty="0"/>
          </a:p>
        </p:txBody>
      </p:sp>
    </p:spTree>
    <p:extLst>
      <p:ext uri="{BB962C8B-B14F-4D97-AF65-F5344CB8AC3E}">
        <p14:creationId xmlns:p14="http://schemas.microsoft.com/office/powerpoint/2010/main" val="7792844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97000"/>
                    </a14:imgEffect>
                  </a14:imgLayer>
                </a14:imgProps>
              </a:ext>
            </a:extLst>
          </a:blip>
          <a:stretch>
            <a:fillRect/>
          </a:stretch>
        </p:blipFill>
        <p:spPr>
          <a:xfrm>
            <a:off x="1984" y="-1"/>
            <a:ext cx="9142016" cy="5901243"/>
          </a:xfrm>
          <a:prstGeom prst="rect">
            <a:avLst/>
          </a:prstGeom>
        </p:spPr>
      </p:pic>
      <p:sp>
        <p:nvSpPr>
          <p:cNvPr id="5" name="TextBox 4"/>
          <p:cNvSpPr txBox="1"/>
          <p:nvPr/>
        </p:nvSpPr>
        <p:spPr>
          <a:xfrm>
            <a:off x="827584" y="40559"/>
            <a:ext cx="7416824" cy="707886"/>
          </a:xfrm>
          <a:prstGeom prst="rect">
            <a:avLst/>
          </a:prstGeom>
          <a:noFill/>
        </p:spPr>
        <p:txBody>
          <a:bodyPr wrap="square" rtlCol="0">
            <a:spAutoFit/>
          </a:bodyPr>
          <a:lstStyle/>
          <a:p>
            <a:r>
              <a:rPr lang="en-GB" sz="4000" dirty="0" smtClean="0">
                <a:solidFill>
                  <a:schemeClr val="bg1"/>
                </a:solidFill>
              </a:rPr>
              <a:t>Zero and the Christian Church</a:t>
            </a:r>
            <a:endParaRPr lang="en-GB" sz="4000" dirty="0">
              <a:solidFill>
                <a:schemeClr val="bg1"/>
              </a:solidFill>
            </a:endParaRPr>
          </a:p>
        </p:txBody>
      </p:sp>
      <p:sp>
        <p:nvSpPr>
          <p:cNvPr id="6" name="TextBox 5"/>
          <p:cNvSpPr txBox="1"/>
          <p:nvPr/>
        </p:nvSpPr>
        <p:spPr>
          <a:xfrm>
            <a:off x="323528" y="853486"/>
            <a:ext cx="7920880" cy="830997"/>
          </a:xfrm>
          <a:prstGeom prst="rect">
            <a:avLst/>
          </a:prstGeom>
          <a:noFill/>
        </p:spPr>
        <p:txBody>
          <a:bodyPr wrap="square" rtlCol="0">
            <a:spAutoFit/>
          </a:bodyPr>
          <a:lstStyle/>
          <a:p>
            <a:r>
              <a:rPr lang="en-GB" sz="2400" dirty="0" smtClean="0">
                <a:solidFill>
                  <a:schemeClr val="bg1"/>
                </a:solidFill>
              </a:rPr>
              <a:t>Those who returned from the crusades in C12 and C13 brought the idea of zero with them.</a:t>
            </a:r>
            <a:endParaRPr lang="en-GB" sz="2400" dirty="0">
              <a:solidFill>
                <a:schemeClr val="bg1"/>
              </a:solidFill>
            </a:endParaRPr>
          </a:p>
        </p:txBody>
      </p:sp>
      <p:sp>
        <p:nvSpPr>
          <p:cNvPr id="8" name="TextBox 7"/>
          <p:cNvSpPr txBox="1"/>
          <p:nvPr/>
        </p:nvSpPr>
        <p:spPr>
          <a:xfrm>
            <a:off x="322908" y="1789524"/>
            <a:ext cx="7920880" cy="1200329"/>
          </a:xfrm>
          <a:prstGeom prst="rect">
            <a:avLst/>
          </a:prstGeom>
          <a:noFill/>
        </p:spPr>
        <p:txBody>
          <a:bodyPr wrap="square" rtlCol="0">
            <a:spAutoFit/>
          </a:bodyPr>
          <a:lstStyle/>
          <a:p>
            <a:r>
              <a:rPr lang="en-GB" sz="2400" dirty="0" smtClean="0">
                <a:solidFill>
                  <a:schemeClr val="bg1"/>
                </a:solidFill>
              </a:rPr>
              <a:t>1277: </a:t>
            </a:r>
            <a:r>
              <a:rPr lang="en-GB" sz="2400" dirty="0" err="1" smtClean="0">
                <a:solidFill>
                  <a:schemeClr val="bg1"/>
                </a:solidFill>
              </a:rPr>
              <a:t>Tempier</a:t>
            </a:r>
            <a:r>
              <a:rPr lang="en-GB" sz="2400" dirty="0" smtClean="0">
                <a:solidFill>
                  <a:schemeClr val="bg1"/>
                </a:solidFill>
              </a:rPr>
              <a:t>, a bishop in Paris, declared that to say God could not create the world from the void was to say he wasn’t all powerful.</a:t>
            </a:r>
            <a:endParaRPr lang="en-GB" sz="2400" dirty="0">
              <a:solidFill>
                <a:schemeClr val="bg1"/>
              </a:solidFill>
            </a:endParaRPr>
          </a:p>
        </p:txBody>
      </p:sp>
      <p:sp>
        <p:nvSpPr>
          <p:cNvPr id="9" name="TextBox 8"/>
          <p:cNvSpPr txBox="1"/>
          <p:nvPr/>
        </p:nvSpPr>
        <p:spPr>
          <a:xfrm>
            <a:off x="322908" y="3291830"/>
            <a:ext cx="7920880" cy="1569660"/>
          </a:xfrm>
          <a:prstGeom prst="rect">
            <a:avLst/>
          </a:prstGeom>
          <a:noFill/>
        </p:spPr>
        <p:txBody>
          <a:bodyPr wrap="square" rtlCol="0">
            <a:spAutoFit/>
          </a:bodyPr>
          <a:lstStyle/>
          <a:p>
            <a:r>
              <a:rPr lang="en-GB" sz="2400" dirty="0" smtClean="0">
                <a:solidFill>
                  <a:schemeClr val="bg1"/>
                </a:solidFill>
              </a:rPr>
              <a:t>The government and Church still resisted and </a:t>
            </a:r>
            <a:r>
              <a:rPr lang="en-GB" sz="2400" dirty="0" err="1" smtClean="0">
                <a:solidFill>
                  <a:schemeClr val="bg1"/>
                </a:solidFill>
              </a:rPr>
              <a:t>arabic</a:t>
            </a:r>
            <a:r>
              <a:rPr lang="en-GB" sz="2400" dirty="0" smtClean="0">
                <a:solidFill>
                  <a:schemeClr val="bg1"/>
                </a:solidFill>
              </a:rPr>
              <a:t> numbers were outlawed in Florence in 1299 as they were too easily altered – </a:t>
            </a:r>
            <a:r>
              <a:rPr lang="en-GB" sz="2400" dirty="0" err="1" smtClean="0">
                <a:solidFill>
                  <a:schemeClr val="bg1"/>
                </a:solidFill>
              </a:rPr>
              <a:t>busisnessmen</a:t>
            </a:r>
            <a:r>
              <a:rPr lang="en-GB" sz="2400" dirty="0" smtClean="0">
                <a:solidFill>
                  <a:schemeClr val="bg1"/>
                </a:solidFill>
              </a:rPr>
              <a:t> </a:t>
            </a:r>
            <a:r>
              <a:rPr lang="en-GB" sz="2400" dirty="0" err="1" smtClean="0">
                <a:solidFill>
                  <a:schemeClr val="bg1"/>
                </a:solidFill>
              </a:rPr>
              <a:t>stil</a:t>
            </a:r>
            <a:r>
              <a:rPr lang="en-GB" sz="2400" dirty="0" smtClean="0">
                <a:solidFill>
                  <a:schemeClr val="bg1"/>
                </a:solidFill>
              </a:rPr>
              <a:t> used them as they were convenient.</a:t>
            </a:r>
            <a:endParaRPr lang="en-GB" sz="2400" dirty="0">
              <a:solidFill>
                <a:schemeClr val="bg1"/>
              </a:solidFill>
            </a:endParaRPr>
          </a:p>
        </p:txBody>
      </p:sp>
    </p:spTree>
    <p:extLst>
      <p:ext uri="{BB962C8B-B14F-4D97-AF65-F5344CB8AC3E}">
        <p14:creationId xmlns:p14="http://schemas.microsoft.com/office/powerpoint/2010/main" val="8137999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067944" y="236240"/>
            <a:ext cx="5324878" cy="4711452"/>
          </a:xfrm>
          <a:prstGeom prst="rect">
            <a:avLst/>
          </a:prstGeom>
        </p:spPr>
      </p:pic>
      <p:sp>
        <p:nvSpPr>
          <p:cNvPr id="5" name="TextBox 4"/>
          <p:cNvSpPr txBox="1"/>
          <p:nvPr/>
        </p:nvSpPr>
        <p:spPr>
          <a:xfrm>
            <a:off x="179512" y="3075806"/>
            <a:ext cx="4572000" cy="1569660"/>
          </a:xfrm>
          <a:prstGeom prst="rect">
            <a:avLst/>
          </a:prstGeom>
          <a:noFill/>
        </p:spPr>
        <p:txBody>
          <a:bodyPr wrap="square" rtlCol="0">
            <a:spAutoFit/>
          </a:bodyPr>
          <a:lstStyle/>
          <a:p>
            <a:r>
              <a:rPr lang="en-GB" sz="2400" dirty="0" smtClean="0"/>
              <a:t>With the invention of the printing press ‘</a:t>
            </a:r>
            <a:r>
              <a:rPr lang="en-GB" sz="2400" dirty="0" err="1" smtClean="0"/>
              <a:t>arabic</a:t>
            </a:r>
            <a:r>
              <a:rPr lang="en-GB" sz="2400" dirty="0" smtClean="0"/>
              <a:t>’ numbers were adopted en-masse as they were easier to typeset.</a:t>
            </a:r>
            <a:endParaRPr lang="en-GB" sz="2400" dirty="0"/>
          </a:p>
        </p:txBody>
      </p:sp>
      <p:sp>
        <p:nvSpPr>
          <p:cNvPr id="6" name="Rectangle 5"/>
          <p:cNvSpPr/>
          <p:nvPr/>
        </p:nvSpPr>
        <p:spPr>
          <a:xfrm>
            <a:off x="179512" y="267494"/>
            <a:ext cx="4572000" cy="2677656"/>
          </a:xfrm>
          <a:prstGeom prst="rect">
            <a:avLst/>
          </a:prstGeom>
        </p:spPr>
        <p:txBody>
          <a:bodyPr>
            <a:spAutoFit/>
          </a:bodyPr>
          <a:lstStyle/>
          <a:p>
            <a:r>
              <a:rPr lang="en-GB" sz="2400" dirty="0">
                <a:solidFill>
                  <a:prstClr val="black"/>
                </a:solidFill>
                <a:latin typeface="ArialMT" charset="0"/>
              </a:rPr>
              <a:t>Until the </a:t>
            </a:r>
            <a:r>
              <a:rPr lang="en-GB" sz="2400" dirty="0" smtClean="0">
                <a:solidFill>
                  <a:prstClr val="black"/>
                </a:solidFill>
                <a:latin typeface="ArialMT" charset="0"/>
              </a:rPr>
              <a:t>C13 Europe </a:t>
            </a:r>
            <a:r>
              <a:rPr lang="en-GB" sz="2400" dirty="0">
                <a:solidFill>
                  <a:prstClr val="black"/>
                </a:solidFill>
                <a:latin typeface="ArialMT" charset="0"/>
              </a:rPr>
              <a:t>was still using </a:t>
            </a:r>
            <a:r>
              <a:rPr lang="en-GB" sz="2400" dirty="0" smtClean="0">
                <a:solidFill>
                  <a:prstClr val="black"/>
                </a:solidFill>
                <a:latin typeface="ArialMT" charset="0"/>
              </a:rPr>
              <a:t>Roman </a:t>
            </a:r>
            <a:r>
              <a:rPr lang="en-GB" sz="2400" dirty="0">
                <a:solidFill>
                  <a:prstClr val="black"/>
                </a:solidFill>
                <a:latin typeface="ArialMT" charset="0"/>
              </a:rPr>
              <a:t>Numerals. </a:t>
            </a:r>
            <a:r>
              <a:rPr lang="en-GB" sz="2400" dirty="0" smtClean="0">
                <a:solidFill>
                  <a:prstClr val="black"/>
                </a:solidFill>
                <a:latin typeface="ArialMT" charset="0"/>
              </a:rPr>
              <a:t>To </a:t>
            </a:r>
            <a:r>
              <a:rPr lang="en-GB" sz="2400" dirty="0">
                <a:solidFill>
                  <a:prstClr val="black"/>
                </a:solidFill>
                <a:latin typeface="ArialMT" charset="0"/>
              </a:rPr>
              <a:t>write 3333 they needed to write MMMCCCXXXIII</a:t>
            </a:r>
            <a:r>
              <a:rPr lang="en-GB" sz="2400" dirty="0" smtClean="0">
                <a:solidFill>
                  <a:prstClr val="black"/>
                </a:solidFill>
                <a:latin typeface="ArialMT" charset="0"/>
              </a:rPr>
              <a:t>.</a:t>
            </a:r>
          </a:p>
          <a:p>
            <a:endParaRPr lang="en-GB" sz="2400" dirty="0" smtClean="0">
              <a:solidFill>
                <a:prstClr val="black"/>
              </a:solidFill>
              <a:latin typeface="ArialMT" charset="0"/>
            </a:endParaRPr>
          </a:p>
          <a:p>
            <a:r>
              <a:rPr lang="en-GB" sz="2400" dirty="0" smtClean="0">
                <a:solidFill>
                  <a:prstClr val="black"/>
                </a:solidFill>
                <a:latin typeface="ArialMT" charset="0"/>
              </a:rPr>
              <a:t>Multiplication </a:t>
            </a:r>
            <a:r>
              <a:rPr lang="en-GB" sz="2400" dirty="0">
                <a:solidFill>
                  <a:prstClr val="black"/>
                </a:solidFill>
                <a:latin typeface="ArialMT" charset="0"/>
              </a:rPr>
              <a:t>was a pain and division a </a:t>
            </a:r>
            <a:r>
              <a:rPr lang="en-GB" sz="2400" dirty="0" smtClean="0">
                <a:solidFill>
                  <a:prstClr val="black"/>
                </a:solidFill>
                <a:latin typeface="ArialMT" charset="0"/>
              </a:rPr>
              <a:t>nightmare.</a:t>
            </a:r>
            <a:endParaRPr lang="en-GB" sz="2400" dirty="0"/>
          </a:p>
        </p:txBody>
      </p:sp>
    </p:spTree>
    <p:extLst>
      <p:ext uri="{BB962C8B-B14F-4D97-AF65-F5344CB8AC3E}">
        <p14:creationId xmlns:p14="http://schemas.microsoft.com/office/powerpoint/2010/main" val="21107200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3568" y="9302"/>
            <a:ext cx="5040560" cy="720079"/>
          </a:xfrm>
          <a:prstGeom prst="rect">
            <a:avLst/>
          </a:prstGeom>
          <a:noFill/>
        </p:spPr>
        <p:txBody>
          <a:bodyPr wrap="square" rtlCol="0">
            <a:spAutoFit/>
          </a:bodyPr>
          <a:lstStyle/>
          <a:p>
            <a:r>
              <a:rPr lang="en-GB" sz="4000" dirty="0" smtClean="0"/>
              <a:t>Infinite Zeroes</a:t>
            </a:r>
            <a:endParaRPr lang="en-GB" sz="4000" dirty="0"/>
          </a:p>
        </p:txBody>
      </p:sp>
      <mc:AlternateContent xmlns:mc="http://schemas.openxmlformats.org/markup-compatibility/2006" xmlns:a14="http://schemas.microsoft.com/office/drawing/2010/main">
        <mc:Choice Requires="a14">
          <p:sp>
            <p:nvSpPr>
              <p:cNvPr id="4" name="TextBox 3"/>
              <p:cNvSpPr txBox="1"/>
              <p:nvPr/>
            </p:nvSpPr>
            <p:spPr>
              <a:xfrm>
                <a:off x="3620951" y="1347614"/>
                <a:ext cx="4061098" cy="611321"/>
              </a:xfrm>
              <a:prstGeom prst="rect">
                <a:avLst/>
              </a:prstGeom>
              <a:noFill/>
            </p:spPr>
            <p:txBody>
              <a:bodyPr wrap="square" lIns="0" tIns="0" rIns="0" bIns="0" rtlCol="0">
                <a:spAutoFit/>
              </a:bodyPr>
              <a:lstStyle/>
              <a:p>
                <a14:m>
                  <m:oMath xmlns:m="http://schemas.openxmlformats.org/officeDocument/2006/math">
                    <m:r>
                      <a:rPr lang="en-GB" sz="2800" b="0" i="1" smtClean="0">
                        <a:latin typeface="Cambria Math" charset="0"/>
                      </a:rPr>
                      <m:t>1+</m:t>
                    </m:r>
                    <m:f>
                      <m:fPr>
                        <m:ctrlPr>
                          <a:rPr lang="bg-BG" sz="2800" b="0" i="1" smtClean="0">
                            <a:latin typeface="Cambria Math" charset="0"/>
                          </a:rPr>
                        </m:ctrlPr>
                      </m:fPr>
                      <m:num>
                        <m:r>
                          <a:rPr lang="en-GB" sz="2800" b="0" i="1" smtClean="0">
                            <a:latin typeface="Cambria Math" charset="0"/>
                          </a:rPr>
                          <m:t>1</m:t>
                        </m:r>
                      </m:num>
                      <m:den>
                        <m:r>
                          <a:rPr lang="en-GB" sz="2800" b="0" i="1" smtClean="0">
                            <a:latin typeface="Cambria Math" charset="0"/>
                          </a:rPr>
                          <m:t>2</m:t>
                        </m:r>
                      </m:den>
                    </m:f>
                    <m:r>
                      <a:rPr lang="en-GB" sz="2800" b="0" i="1" smtClean="0">
                        <a:latin typeface="Cambria Math" charset="0"/>
                      </a:rPr>
                      <m:t>+</m:t>
                    </m:r>
                    <m:f>
                      <m:fPr>
                        <m:ctrlPr>
                          <a:rPr lang="bg-BG" sz="2800" i="1">
                            <a:latin typeface="Cambria Math" charset="0"/>
                          </a:rPr>
                        </m:ctrlPr>
                      </m:fPr>
                      <m:num>
                        <m:r>
                          <a:rPr lang="en-GB" sz="2800" i="1">
                            <a:latin typeface="Cambria Math" charset="0"/>
                          </a:rPr>
                          <m:t>1</m:t>
                        </m:r>
                      </m:num>
                      <m:den>
                        <m:r>
                          <a:rPr lang="en-GB" sz="2800" b="0" i="1" smtClean="0">
                            <a:latin typeface="Cambria Math" charset="0"/>
                          </a:rPr>
                          <m:t>4</m:t>
                        </m:r>
                      </m:den>
                    </m:f>
                  </m:oMath>
                </a14:m>
                <a:r>
                  <a:rPr lang="en-GB" sz="2800" dirty="0" smtClean="0"/>
                  <a:t> + </a:t>
                </a:r>
                <a14:m>
                  <m:oMath xmlns:m="http://schemas.openxmlformats.org/officeDocument/2006/math">
                    <m:f>
                      <m:fPr>
                        <m:ctrlPr>
                          <a:rPr lang="bg-BG" sz="2800" i="1">
                            <a:latin typeface="Cambria Math" charset="0"/>
                          </a:rPr>
                        </m:ctrlPr>
                      </m:fPr>
                      <m:num>
                        <m:r>
                          <a:rPr lang="en-GB" sz="2800" i="1">
                            <a:latin typeface="Cambria Math" charset="0"/>
                          </a:rPr>
                          <m:t>1</m:t>
                        </m:r>
                      </m:num>
                      <m:den>
                        <m:r>
                          <a:rPr lang="en-GB" sz="2800" b="0" i="1" smtClean="0">
                            <a:latin typeface="Cambria Math" charset="0"/>
                          </a:rPr>
                          <m:t>8</m:t>
                        </m:r>
                      </m:den>
                    </m:f>
                  </m:oMath>
                </a14:m>
                <a:r>
                  <a:rPr lang="en-GB" sz="2800" dirty="0" smtClean="0"/>
                  <a:t> + </a:t>
                </a:r>
                <a14:m>
                  <m:oMath xmlns:m="http://schemas.openxmlformats.org/officeDocument/2006/math">
                    <m:f>
                      <m:fPr>
                        <m:ctrlPr>
                          <a:rPr lang="bg-BG" sz="2800" i="1">
                            <a:latin typeface="Cambria Math" charset="0"/>
                          </a:rPr>
                        </m:ctrlPr>
                      </m:fPr>
                      <m:num>
                        <m:r>
                          <a:rPr lang="en-GB" sz="2800" i="1">
                            <a:latin typeface="Cambria Math" charset="0"/>
                          </a:rPr>
                          <m:t>1</m:t>
                        </m:r>
                      </m:num>
                      <m:den>
                        <m:r>
                          <a:rPr lang="en-GB" sz="2800" b="0" i="1" smtClean="0">
                            <a:latin typeface="Cambria Math" charset="0"/>
                          </a:rPr>
                          <m:t>16</m:t>
                        </m:r>
                      </m:den>
                    </m:f>
                    <m:r>
                      <a:rPr lang="en-GB" sz="2800" b="0" i="1" smtClean="0">
                        <a:latin typeface="Cambria Math" charset="0"/>
                      </a:rPr>
                      <m:t> </m:t>
                    </m:r>
                  </m:oMath>
                </a14:m>
                <a:r>
                  <a:rPr lang="en-GB" sz="2800" dirty="0" smtClean="0"/>
                  <a:t>+ </a:t>
                </a:r>
                <a:r>
                  <a:rPr lang="is-IS" sz="2800" dirty="0" smtClean="0"/>
                  <a:t>… = 2</a:t>
                </a:r>
                <a:endParaRPr lang="en-GB" sz="2800" dirty="0"/>
              </a:p>
            </p:txBody>
          </p:sp>
        </mc:Choice>
        <mc:Fallback xmlns="">
          <p:sp>
            <p:nvSpPr>
              <p:cNvPr id="4" name="TextBox 3"/>
              <p:cNvSpPr txBox="1">
                <a:spLocks noRot="1" noChangeAspect="1" noMove="1" noResize="1" noEditPoints="1" noAdjustHandles="1" noChangeArrowheads="1" noChangeShapeType="1" noTextEdit="1"/>
              </p:cNvSpPr>
              <p:nvPr/>
            </p:nvSpPr>
            <p:spPr>
              <a:xfrm>
                <a:off x="3620951" y="1347614"/>
                <a:ext cx="4061098" cy="611321"/>
              </a:xfrm>
              <a:prstGeom prst="rect">
                <a:avLst/>
              </a:prstGeom>
              <a:blipFill rotWithShape="0">
                <a:blip r:embed="rId2"/>
                <a:stretch>
                  <a:fillRect t="-5000" r="-2553" b="-19000"/>
                </a:stretch>
              </a:blipFill>
            </p:spPr>
            <p:txBody>
              <a:bodyPr/>
              <a:lstStyle/>
              <a:p>
                <a:r>
                  <a:rPr lang="en-GB">
                    <a:noFill/>
                  </a:rPr>
                  <a:t> </a:t>
                </a:r>
              </a:p>
            </p:txBody>
          </p:sp>
        </mc:Fallback>
      </mc:AlternateContent>
      <p:sp>
        <p:nvSpPr>
          <p:cNvPr id="5" name="TextBox 4"/>
          <p:cNvSpPr txBox="1"/>
          <p:nvPr/>
        </p:nvSpPr>
        <p:spPr>
          <a:xfrm>
            <a:off x="467544" y="1422441"/>
            <a:ext cx="2555776" cy="461665"/>
          </a:xfrm>
          <a:prstGeom prst="rect">
            <a:avLst/>
          </a:prstGeom>
          <a:noFill/>
        </p:spPr>
        <p:txBody>
          <a:bodyPr wrap="square" rtlCol="0">
            <a:spAutoFit/>
          </a:bodyPr>
          <a:lstStyle/>
          <a:p>
            <a:r>
              <a:rPr lang="en-GB" sz="2400" dirty="0" smtClean="0"/>
              <a:t>Zeno’s Paradox:</a:t>
            </a:r>
            <a:endParaRPr lang="en-GB" sz="2400" dirty="0"/>
          </a:p>
        </p:txBody>
      </p:sp>
      <p:sp>
        <p:nvSpPr>
          <p:cNvPr id="6" name="TextBox 5"/>
          <p:cNvSpPr txBox="1"/>
          <p:nvPr/>
        </p:nvSpPr>
        <p:spPr>
          <a:xfrm>
            <a:off x="467544" y="2382269"/>
            <a:ext cx="7992888" cy="1200329"/>
          </a:xfrm>
          <a:prstGeom prst="rect">
            <a:avLst/>
          </a:prstGeom>
          <a:noFill/>
        </p:spPr>
        <p:txBody>
          <a:bodyPr wrap="square" rtlCol="0">
            <a:spAutoFit/>
          </a:bodyPr>
          <a:lstStyle/>
          <a:p>
            <a:r>
              <a:rPr lang="en-GB" sz="2400" dirty="0" smtClean="0"/>
              <a:t>First person to be able to solve this sort of problem was Richard </a:t>
            </a:r>
            <a:r>
              <a:rPr lang="en-GB" sz="2400" dirty="0" err="1" smtClean="0"/>
              <a:t>Suiset</a:t>
            </a:r>
            <a:r>
              <a:rPr lang="en-GB" sz="2400" dirty="0"/>
              <a:t>,</a:t>
            </a:r>
            <a:r>
              <a:rPr lang="en-GB" sz="2400" dirty="0" smtClean="0"/>
              <a:t> in Oxford, C14. However, not all infinite series has such neat solutions.</a:t>
            </a:r>
            <a:endParaRPr lang="en-GB" sz="2400" dirty="0"/>
          </a:p>
        </p:txBody>
      </p:sp>
      <mc:AlternateContent xmlns:mc="http://schemas.openxmlformats.org/markup-compatibility/2006" xmlns:a14="http://schemas.microsoft.com/office/drawing/2010/main">
        <mc:Choice Requires="a14">
          <p:sp>
            <p:nvSpPr>
              <p:cNvPr id="7" name="TextBox 6"/>
              <p:cNvSpPr txBox="1"/>
              <p:nvPr/>
            </p:nvSpPr>
            <p:spPr>
              <a:xfrm>
                <a:off x="2555776" y="3694417"/>
                <a:ext cx="4061098" cy="611321"/>
              </a:xfrm>
              <a:prstGeom prst="rect">
                <a:avLst/>
              </a:prstGeom>
              <a:noFill/>
            </p:spPr>
            <p:txBody>
              <a:bodyPr wrap="square" lIns="0" tIns="0" rIns="0" bIns="0" rtlCol="0">
                <a:spAutoFit/>
              </a:bodyPr>
              <a:lstStyle/>
              <a:p>
                <a14:m>
                  <m:oMath xmlns:m="http://schemas.openxmlformats.org/officeDocument/2006/math">
                    <m:f>
                      <m:fPr>
                        <m:ctrlPr>
                          <a:rPr lang="bg-BG" sz="2800" b="0" i="1" smtClean="0">
                            <a:latin typeface="Cambria Math" charset="0"/>
                          </a:rPr>
                        </m:ctrlPr>
                      </m:fPr>
                      <m:num>
                        <m:r>
                          <a:rPr lang="en-GB" sz="2800" b="0" i="1" smtClean="0">
                            <a:latin typeface="Cambria Math" charset="0"/>
                          </a:rPr>
                          <m:t>1</m:t>
                        </m:r>
                      </m:num>
                      <m:den>
                        <m:r>
                          <a:rPr lang="en-GB" sz="2800" b="0" i="1" smtClean="0">
                            <a:latin typeface="Cambria Math" charset="0"/>
                          </a:rPr>
                          <m:t>2</m:t>
                        </m:r>
                      </m:den>
                    </m:f>
                    <m:r>
                      <a:rPr lang="en-GB" sz="2800" b="0" i="1" smtClean="0">
                        <a:latin typeface="Cambria Math" charset="0"/>
                      </a:rPr>
                      <m:t>+</m:t>
                    </m:r>
                    <m:f>
                      <m:fPr>
                        <m:ctrlPr>
                          <a:rPr lang="bg-BG" sz="2800" i="1">
                            <a:latin typeface="Cambria Math" charset="0"/>
                          </a:rPr>
                        </m:ctrlPr>
                      </m:fPr>
                      <m:num>
                        <m:r>
                          <a:rPr lang="en-GB" sz="2800" i="1">
                            <a:latin typeface="Cambria Math" charset="0"/>
                          </a:rPr>
                          <m:t>1</m:t>
                        </m:r>
                      </m:num>
                      <m:den>
                        <m:r>
                          <a:rPr lang="en-GB" sz="2800" b="0" i="1" smtClean="0">
                            <a:latin typeface="Cambria Math" charset="0"/>
                          </a:rPr>
                          <m:t>3</m:t>
                        </m:r>
                      </m:den>
                    </m:f>
                  </m:oMath>
                </a14:m>
                <a:r>
                  <a:rPr lang="en-GB" sz="2800" dirty="0" smtClean="0"/>
                  <a:t> + </a:t>
                </a:r>
                <a14:m>
                  <m:oMath xmlns:m="http://schemas.openxmlformats.org/officeDocument/2006/math">
                    <m:f>
                      <m:fPr>
                        <m:ctrlPr>
                          <a:rPr lang="bg-BG" sz="2800" i="1">
                            <a:latin typeface="Cambria Math" charset="0"/>
                          </a:rPr>
                        </m:ctrlPr>
                      </m:fPr>
                      <m:num>
                        <m:r>
                          <a:rPr lang="en-GB" sz="2800" i="1">
                            <a:latin typeface="Cambria Math" charset="0"/>
                          </a:rPr>
                          <m:t>1</m:t>
                        </m:r>
                      </m:num>
                      <m:den>
                        <m:r>
                          <a:rPr lang="en-GB" sz="2800" b="0" i="1" smtClean="0">
                            <a:latin typeface="Cambria Math" charset="0"/>
                          </a:rPr>
                          <m:t>4</m:t>
                        </m:r>
                      </m:den>
                    </m:f>
                  </m:oMath>
                </a14:m>
                <a:r>
                  <a:rPr lang="en-GB" sz="2800" dirty="0" smtClean="0"/>
                  <a:t> + </a:t>
                </a:r>
                <a14:m>
                  <m:oMath xmlns:m="http://schemas.openxmlformats.org/officeDocument/2006/math">
                    <m:f>
                      <m:fPr>
                        <m:ctrlPr>
                          <a:rPr lang="bg-BG" sz="2800" i="1">
                            <a:latin typeface="Cambria Math" charset="0"/>
                          </a:rPr>
                        </m:ctrlPr>
                      </m:fPr>
                      <m:num>
                        <m:r>
                          <a:rPr lang="en-GB" sz="2800" i="1">
                            <a:latin typeface="Cambria Math" charset="0"/>
                          </a:rPr>
                          <m:t>1</m:t>
                        </m:r>
                      </m:num>
                      <m:den>
                        <m:r>
                          <a:rPr lang="en-GB" sz="2800" b="0" i="1" smtClean="0">
                            <a:latin typeface="Cambria Math" charset="0"/>
                          </a:rPr>
                          <m:t>5</m:t>
                        </m:r>
                      </m:den>
                    </m:f>
                    <m:r>
                      <a:rPr lang="en-GB" sz="2800" b="0" i="1" smtClean="0">
                        <a:latin typeface="Cambria Math" charset="0"/>
                      </a:rPr>
                      <m:t> </m:t>
                    </m:r>
                  </m:oMath>
                </a14:m>
                <a:r>
                  <a:rPr lang="en-GB" sz="2800" dirty="0" smtClean="0"/>
                  <a:t>+ </a:t>
                </a:r>
                <a14:m>
                  <m:oMath xmlns:m="http://schemas.openxmlformats.org/officeDocument/2006/math">
                    <m:f>
                      <m:fPr>
                        <m:ctrlPr>
                          <a:rPr lang="bg-BG" sz="2800" i="1">
                            <a:latin typeface="Cambria Math" charset="0"/>
                          </a:rPr>
                        </m:ctrlPr>
                      </m:fPr>
                      <m:num>
                        <m:r>
                          <a:rPr lang="en-GB" sz="2800" i="1">
                            <a:latin typeface="Cambria Math" charset="0"/>
                          </a:rPr>
                          <m:t>1</m:t>
                        </m:r>
                      </m:num>
                      <m:den>
                        <m:r>
                          <a:rPr lang="en-GB" sz="2800" b="0" i="1" smtClean="0">
                            <a:latin typeface="Cambria Math" charset="0"/>
                          </a:rPr>
                          <m:t>6</m:t>
                        </m:r>
                      </m:den>
                    </m:f>
                  </m:oMath>
                </a14:m>
                <a:r>
                  <a:rPr lang="is-IS" sz="2800" dirty="0" smtClean="0"/>
                  <a:t> + ...</a:t>
                </a:r>
                <a:endParaRPr lang="en-GB" sz="2800" dirty="0"/>
              </a:p>
            </p:txBody>
          </p:sp>
        </mc:Choice>
        <mc:Fallback xmlns="">
          <p:sp>
            <p:nvSpPr>
              <p:cNvPr id="7" name="TextBox 6"/>
              <p:cNvSpPr txBox="1">
                <a:spLocks noRot="1" noChangeAspect="1" noMove="1" noResize="1" noEditPoints="1" noAdjustHandles="1" noChangeArrowheads="1" noChangeShapeType="1" noTextEdit="1"/>
              </p:cNvSpPr>
              <p:nvPr/>
            </p:nvSpPr>
            <p:spPr>
              <a:xfrm>
                <a:off x="2555776" y="3694417"/>
                <a:ext cx="4061098" cy="611321"/>
              </a:xfrm>
              <a:prstGeom prst="rect">
                <a:avLst/>
              </a:prstGeom>
              <a:blipFill rotWithShape="0">
                <a:blip r:embed="rId3"/>
                <a:stretch>
                  <a:fillRect t="-5000" b="-19000"/>
                </a:stretch>
              </a:blipFill>
            </p:spPr>
            <p:txBody>
              <a:bodyPr/>
              <a:lstStyle/>
              <a:p>
                <a:r>
                  <a:rPr lang="en-US">
                    <a:noFill/>
                  </a:rPr>
                  <a:t> </a:t>
                </a:r>
              </a:p>
            </p:txBody>
          </p:sp>
        </mc:Fallback>
      </mc:AlternateContent>
    </p:spTree>
    <p:extLst>
      <p:ext uri="{BB962C8B-B14F-4D97-AF65-F5344CB8AC3E}">
        <p14:creationId xmlns:p14="http://schemas.microsoft.com/office/powerpoint/2010/main" val="20639782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7544" y="483518"/>
            <a:ext cx="8136904" cy="1569660"/>
          </a:xfrm>
          <a:prstGeom prst="rect">
            <a:avLst/>
          </a:prstGeom>
          <a:noFill/>
        </p:spPr>
        <p:txBody>
          <a:bodyPr wrap="square" rtlCol="0">
            <a:spAutoFit/>
          </a:bodyPr>
          <a:lstStyle/>
          <a:p>
            <a:r>
              <a:rPr lang="en-GB" sz="2400" dirty="0" smtClean="0"/>
              <a:t>Nicole </a:t>
            </a:r>
            <a:r>
              <a:rPr lang="en-GB" sz="2400" dirty="0" err="1" smtClean="0"/>
              <a:t>Oresme</a:t>
            </a:r>
            <a:r>
              <a:rPr lang="en-GB" sz="2400" dirty="0" smtClean="0"/>
              <a:t> (C14), grouped terms together and was shocked as each group was greater than ½, and so the infinite series of terms that got smaller added together to infinity!</a:t>
            </a:r>
            <a:endParaRPr lang="en-GB" sz="2400" dirty="0"/>
          </a:p>
        </p:txBody>
      </p:sp>
      <mc:AlternateContent xmlns:mc="http://schemas.openxmlformats.org/markup-compatibility/2006" xmlns:a14="http://schemas.microsoft.com/office/drawing/2010/main">
        <mc:Choice Requires="a14">
          <p:sp>
            <p:nvSpPr>
              <p:cNvPr id="6" name="TextBox 5"/>
              <p:cNvSpPr txBox="1"/>
              <p:nvPr/>
            </p:nvSpPr>
            <p:spPr>
              <a:xfrm>
                <a:off x="1475656" y="2190301"/>
                <a:ext cx="5400600" cy="611065"/>
              </a:xfrm>
              <a:prstGeom prst="rect">
                <a:avLst/>
              </a:prstGeom>
              <a:noFill/>
            </p:spPr>
            <p:txBody>
              <a:bodyPr wrap="square" lIns="0" tIns="0" rIns="0" bIns="0" rtlCol="0">
                <a:spAutoFit/>
              </a:bodyPr>
              <a:lstStyle/>
              <a:p>
                <a14:m>
                  <m:oMath xmlns:m="http://schemas.openxmlformats.org/officeDocument/2006/math">
                    <m:r>
                      <a:rPr lang="en-GB" sz="2800" b="0" i="1" smtClean="0">
                        <a:latin typeface="Cambria Math" charset="0"/>
                      </a:rPr>
                      <m:t>(</m:t>
                    </m:r>
                    <m:f>
                      <m:fPr>
                        <m:ctrlPr>
                          <a:rPr lang="bg-BG" sz="2800" b="0" i="1" smtClean="0">
                            <a:latin typeface="Cambria Math" charset="0"/>
                          </a:rPr>
                        </m:ctrlPr>
                      </m:fPr>
                      <m:num>
                        <m:r>
                          <a:rPr lang="en-GB" sz="2800" b="0" i="1" smtClean="0">
                            <a:latin typeface="Cambria Math" charset="0"/>
                          </a:rPr>
                          <m:t>1</m:t>
                        </m:r>
                      </m:num>
                      <m:den>
                        <m:r>
                          <a:rPr lang="en-GB" sz="2800" b="0" i="1" smtClean="0">
                            <a:latin typeface="Cambria Math" charset="0"/>
                          </a:rPr>
                          <m:t>2</m:t>
                        </m:r>
                      </m:den>
                    </m:f>
                    <m:r>
                      <a:rPr lang="en-GB" sz="2800" b="0" i="1" smtClean="0">
                        <a:latin typeface="Cambria Math" charset="0"/>
                      </a:rPr>
                      <m:t>)+(</m:t>
                    </m:r>
                    <m:f>
                      <m:fPr>
                        <m:ctrlPr>
                          <a:rPr lang="bg-BG" sz="2800" i="1">
                            <a:latin typeface="Cambria Math" charset="0"/>
                          </a:rPr>
                        </m:ctrlPr>
                      </m:fPr>
                      <m:num>
                        <m:r>
                          <a:rPr lang="en-GB" sz="2800" i="1">
                            <a:latin typeface="Cambria Math" charset="0"/>
                          </a:rPr>
                          <m:t>1</m:t>
                        </m:r>
                      </m:num>
                      <m:den>
                        <m:r>
                          <a:rPr lang="en-GB" sz="2800" b="0" i="1" smtClean="0">
                            <a:latin typeface="Cambria Math" charset="0"/>
                          </a:rPr>
                          <m:t>3</m:t>
                        </m:r>
                      </m:den>
                    </m:f>
                  </m:oMath>
                </a14:m>
                <a:r>
                  <a:rPr lang="en-GB" sz="2800" dirty="0" smtClean="0"/>
                  <a:t> + </a:t>
                </a:r>
                <a14:m>
                  <m:oMath xmlns:m="http://schemas.openxmlformats.org/officeDocument/2006/math">
                    <m:f>
                      <m:fPr>
                        <m:ctrlPr>
                          <a:rPr lang="bg-BG" sz="2800" i="1">
                            <a:latin typeface="Cambria Math" charset="0"/>
                          </a:rPr>
                        </m:ctrlPr>
                      </m:fPr>
                      <m:num>
                        <m:r>
                          <a:rPr lang="en-GB" sz="2800" i="1">
                            <a:latin typeface="Cambria Math" charset="0"/>
                          </a:rPr>
                          <m:t>1</m:t>
                        </m:r>
                      </m:num>
                      <m:den>
                        <m:r>
                          <a:rPr lang="en-GB" sz="2800" b="0" i="1" smtClean="0">
                            <a:latin typeface="Cambria Math" charset="0"/>
                          </a:rPr>
                          <m:t>4</m:t>
                        </m:r>
                      </m:den>
                    </m:f>
                  </m:oMath>
                </a14:m>
                <a:r>
                  <a:rPr lang="en-GB" sz="2800" dirty="0" smtClean="0"/>
                  <a:t>) + (</a:t>
                </a:r>
                <a14:m>
                  <m:oMath xmlns:m="http://schemas.openxmlformats.org/officeDocument/2006/math">
                    <m:f>
                      <m:fPr>
                        <m:ctrlPr>
                          <a:rPr lang="bg-BG" sz="2800" i="1">
                            <a:latin typeface="Cambria Math" charset="0"/>
                          </a:rPr>
                        </m:ctrlPr>
                      </m:fPr>
                      <m:num>
                        <m:r>
                          <a:rPr lang="en-GB" sz="2800" i="1">
                            <a:latin typeface="Cambria Math" charset="0"/>
                          </a:rPr>
                          <m:t>1</m:t>
                        </m:r>
                      </m:num>
                      <m:den>
                        <m:r>
                          <a:rPr lang="en-GB" sz="2800" b="0" i="1" smtClean="0">
                            <a:latin typeface="Cambria Math" charset="0"/>
                          </a:rPr>
                          <m:t>5</m:t>
                        </m:r>
                      </m:den>
                    </m:f>
                    <m:r>
                      <a:rPr lang="en-GB" sz="2800" b="0" i="1" smtClean="0">
                        <a:latin typeface="Cambria Math" charset="0"/>
                      </a:rPr>
                      <m:t> </m:t>
                    </m:r>
                  </m:oMath>
                </a14:m>
                <a:r>
                  <a:rPr lang="en-GB" sz="2800" dirty="0" smtClean="0"/>
                  <a:t>+ </a:t>
                </a:r>
                <a14:m>
                  <m:oMath xmlns:m="http://schemas.openxmlformats.org/officeDocument/2006/math">
                    <m:f>
                      <m:fPr>
                        <m:ctrlPr>
                          <a:rPr lang="bg-BG" sz="2800" i="1">
                            <a:latin typeface="Cambria Math" charset="0"/>
                          </a:rPr>
                        </m:ctrlPr>
                      </m:fPr>
                      <m:num>
                        <m:r>
                          <a:rPr lang="en-GB" sz="2800" i="1">
                            <a:latin typeface="Cambria Math" charset="0"/>
                          </a:rPr>
                          <m:t>1</m:t>
                        </m:r>
                      </m:num>
                      <m:den>
                        <m:r>
                          <a:rPr lang="en-GB" sz="2800" b="0" i="1" smtClean="0">
                            <a:latin typeface="Cambria Math" charset="0"/>
                          </a:rPr>
                          <m:t>6</m:t>
                        </m:r>
                      </m:den>
                    </m:f>
                  </m:oMath>
                </a14:m>
                <a:r>
                  <a:rPr lang="is-IS" sz="2800" dirty="0" smtClean="0"/>
                  <a:t> + </a:t>
                </a:r>
                <a14:m>
                  <m:oMath xmlns:m="http://schemas.openxmlformats.org/officeDocument/2006/math">
                    <m:f>
                      <m:fPr>
                        <m:ctrlPr>
                          <a:rPr lang="bg-BG" sz="2800" i="1">
                            <a:latin typeface="Cambria Math" charset="0"/>
                          </a:rPr>
                        </m:ctrlPr>
                      </m:fPr>
                      <m:num>
                        <m:r>
                          <a:rPr lang="en-GB" sz="2800" i="1">
                            <a:latin typeface="Cambria Math" charset="0"/>
                          </a:rPr>
                          <m:t>1</m:t>
                        </m:r>
                      </m:num>
                      <m:den>
                        <m:r>
                          <a:rPr lang="en-GB" sz="2800" b="0" i="1" smtClean="0">
                            <a:latin typeface="Cambria Math" charset="0"/>
                          </a:rPr>
                          <m:t>7</m:t>
                        </m:r>
                      </m:den>
                    </m:f>
                  </m:oMath>
                </a14:m>
                <a:r>
                  <a:rPr lang="is-IS" sz="2800" dirty="0"/>
                  <a:t> + </a:t>
                </a:r>
                <a14:m>
                  <m:oMath xmlns:m="http://schemas.openxmlformats.org/officeDocument/2006/math">
                    <m:f>
                      <m:fPr>
                        <m:ctrlPr>
                          <a:rPr lang="bg-BG" sz="2800" i="1">
                            <a:latin typeface="Cambria Math" charset="0"/>
                          </a:rPr>
                        </m:ctrlPr>
                      </m:fPr>
                      <m:num>
                        <m:r>
                          <a:rPr lang="en-GB" sz="2800" i="1">
                            <a:latin typeface="Cambria Math" charset="0"/>
                          </a:rPr>
                          <m:t>1</m:t>
                        </m:r>
                      </m:num>
                      <m:den>
                        <m:r>
                          <a:rPr lang="en-GB" sz="2800" b="0" i="1" smtClean="0">
                            <a:latin typeface="Cambria Math" charset="0"/>
                          </a:rPr>
                          <m:t>8</m:t>
                        </m:r>
                      </m:den>
                    </m:f>
                  </m:oMath>
                </a14:m>
                <a:r>
                  <a:rPr lang="is-IS" sz="2800" dirty="0" smtClean="0"/>
                  <a:t>) + ...</a:t>
                </a:r>
                <a:endParaRPr lang="en-GB" sz="2800" dirty="0"/>
              </a:p>
            </p:txBody>
          </p:sp>
        </mc:Choice>
        <mc:Fallback xmlns="">
          <p:sp>
            <p:nvSpPr>
              <p:cNvPr id="6" name="TextBox 5"/>
              <p:cNvSpPr txBox="1">
                <a:spLocks noRot="1" noChangeAspect="1" noMove="1" noResize="1" noEditPoints="1" noAdjustHandles="1" noChangeArrowheads="1" noChangeShapeType="1" noTextEdit="1"/>
              </p:cNvSpPr>
              <p:nvPr/>
            </p:nvSpPr>
            <p:spPr>
              <a:xfrm>
                <a:off x="1475656" y="2190301"/>
                <a:ext cx="5400600" cy="611065"/>
              </a:xfrm>
              <a:prstGeom prst="rect">
                <a:avLst/>
              </a:prstGeom>
              <a:blipFill rotWithShape="0">
                <a:blip r:embed="rId3"/>
                <a:stretch>
                  <a:fillRect t="-4950" b="-17822"/>
                </a:stretch>
              </a:blipFill>
            </p:spPr>
            <p:txBody>
              <a:bodyPr/>
              <a:lstStyle/>
              <a:p>
                <a:r>
                  <a:rPr lang="en-GB">
                    <a:noFill/>
                  </a:rPr>
                  <a:t> </a:t>
                </a:r>
              </a:p>
            </p:txBody>
          </p:sp>
        </mc:Fallback>
      </mc:AlternateContent>
      <p:sp>
        <p:nvSpPr>
          <p:cNvPr id="7" name="TextBox 6"/>
          <p:cNvSpPr txBox="1"/>
          <p:nvPr/>
        </p:nvSpPr>
        <p:spPr>
          <a:xfrm>
            <a:off x="971600" y="3291830"/>
            <a:ext cx="6984776" cy="830997"/>
          </a:xfrm>
          <a:prstGeom prst="rect">
            <a:avLst/>
          </a:prstGeom>
          <a:noFill/>
        </p:spPr>
        <p:txBody>
          <a:bodyPr wrap="square" rtlCol="0">
            <a:spAutoFit/>
          </a:bodyPr>
          <a:lstStyle/>
          <a:p>
            <a:r>
              <a:rPr lang="is-IS" sz="2400" dirty="0" smtClean="0"/>
              <a:t>…even though each term gets smaller it doesn’t do so fast enough!</a:t>
            </a:r>
            <a:endParaRPr lang="en-GB" sz="2400" dirty="0"/>
          </a:p>
        </p:txBody>
      </p:sp>
    </p:spTree>
    <p:extLst>
      <p:ext uri="{BB962C8B-B14F-4D97-AF65-F5344CB8AC3E}">
        <p14:creationId xmlns:p14="http://schemas.microsoft.com/office/powerpoint/2010/main" val="20693315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7584" y="483518"/>
            <a:ext cx="7704856" cy="461665"/>
          </a:xfrm>
          <a:prstGeom prst="rect">
            <a:avLst/>
          </a:prstGeom>
          <a:noFill/>
        </p:spPr>
        <p:txBody>
          <a:bodyPr wrap="square" rtlCol="0">
            <a:spAutoFit/>
          </a:bodyPr>
          <a:lstStyle/>
          <a:p>
            <a:r>
              <a:rPr lang="en-US" sz="2400" dirty="0" smtClean="0"/>
              <a:t>Infinite series of zeroes get even weirder</a:t>
            </a:r>
            <a:r>
              <a:rPr lang="is-IS" sz="2400" dirty="0" smtClean="0"/>
              <a:t>….</a:t>
            </a:r>
            <a:endParaRPr lang="en-US" sz="2400" dirty="0"/>
          </a:p>
        </p:txBody>
      </p:sp>
      <mc:AlternateContent xmlns:mc="http://schemas.openxmlformats.org/markup-compatibility/2006" xmlns:a14="http://schemas.microsoft.com/office/drawing/2010/main">
        <mc:Choice Requires="a14">
          <p:sp>
            <p:nvSpPr>
              <p:cNvPr id="4" name="TextBox 3"/>
              <p:cNvSpPr txBox="1"/>
              <p:nvPr/>
            </p:nvSpPr>
            <p:spPr>
              <a:xfrm>
                <a:off x="1531382" y="1039748"/>
                <a:ext cx="640418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2400" b="0" i="1" smtClean="0">
                          <a:latin typeface="Cambria Math" charset="0"/>
                        </a:rPr>
                        <m:t>1−1+1−1+1−1+1−1+1−1+…= ?</m:t>
                      </m:r>
                    </m:oMath>
                  </m:oMathPara>
                </a14:m>
                <a:endParaRPr lang="en-US" sz="2400" dirty="0"/>
              </a:p>
            </p:txBody>
          </p:sp>
        </mc:Choice>
        <mc:Fallback xmlns="">
          <p:sp>
            <p:nvSpPr>
              <p:cNvPr id="4" name="TextBox 3"/>
              <p:cNvSpPr txBox="1">
                <a:spLocks noRot="1" noChangeAspect="1" noMove="1" noResize="1" noEditPoints="1" noAdjustHandles="1" noChangeArrowheads="1" noChangeShapeType="1" noTextEdit="1"/>
              </p:cNvSpPr>
              <p:nvPr/>
            </p:nvSpPr>
            <p:spPr>
              <a:xfrm>
                <a:off x="1531382" y="1039748"/>
                <a:ext cx="6404189" cy="461665"/>
              </a:xfrm>
              <a:prstGeom prst="rect">
                <a:avLst/>
              </a:prstGeom>
              <a:blipFill rotWithShape="0">
                <a:blip r:embed="rId2"/>
                <a:stretch>
                  <a:fillRect t="-102667" b="-13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226311" y="1913964"/>
                <a:ext cx="8759834" cy="400110"/>
              </a:xfrm>
              <a:prstGeom prst="rect">
                <a:avLst/>
              </a:prstGeom>
              <a:noFill/>
            </p:spPr>
            <p:txBody>
              <a:bodyPr wrap="none" rtlCol="0">
                <a:spAutoFit/>
              </a:bodyPr>
              <a:lstStyle/>
              <a:p>
                <a:r>
                  <a:rPr lang="en-GB" sz="2000" b="0" dirty="0" smtClean="0"/>
                  <a:t>(</a:t>
                </a:r>
                <a14:m>
                  <m:oMath xmlns:m="http://schemas.openxmlformats.org/officeDocument/2006/math">
                    <m:r>
                      <a:rPr lang="en-GB" sz="2000" b="0" i="1" smtClean="0">
                        <a:latin typeface="Cambria Math" charset="0"/>
                      </a:rPr>
                      <m:t>1−1)+(1−1)+(1−1)+(1−1)+(1−1)+…=0+0+0+0+…=0</m:t>
                    </m:r>
                  </m:oMath>
                </a14:m>
                <a:endParaRPr lang="en-US" sz="2000" dirty="0"/>
              </a:p>
            </p:txBody>
          </p:sp>
        </mc:Choice>
        <mc:Fallback xmlns="">
          <p:sp>
            <p:nvSpPr>
              <p:cNvPr id="5" name="TextBox 4"/>
              <p:cNvSpPr txBox="1">
                <a:spLocks noRot="1" noChangeAspect="1" noMove="1" noResize="1" noEditPoints="1" noAdjustHandles="1" noChangeArrowheads="1" noChangeShapeType="1" noTextEdit="1"/>
              </p:cNvSpPr>
              <p:nvPr/>
            </p:nvSpPr>
            <p:spPr>
              <a:xfrm>
                <a:off x="226311" y="1913964"/>
                <a:ext cx="8759834" cy="400110"/>
              </a:xfrm>
              <a:prstGeom prst="rect">
                <a:avLst/>
              </a:prstGeom>
              <a:blipFill rotWithShape="0">
                <a:blip r:embed="rId3"/>
                <a:stretch>
                  <a:fillRect l="-696" t="-7576" b="-2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20998" y="3082800"/>
                <a:ext cx="8965147"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2000" b="0" i="1" smtClean="0">
                          <a:latin typeface="Cambria Math" charset="0"/>
                        </a:rPr>
                        <m:t>1+</m:t>
                      </m:r>
                      <m:d>
                        <m:dPr>
                          <m:ctrlPr>
                            <a:rPr lang="en-GB" sz="2000" b="0" i="1" smtClean="0">
                              <a:latin typeface="Cambria Math" charset="0"/>
                            </a:rPr>
                          </m:ctrlPr>
                        </m:dPr>
                        <m:e>
                          <m:r>
                            <a:rPr lang="en-GB" sz="2000" b="0" i="1" smtClean="0">
                              <a:latin typeface="Cambria Math" charset="0"/>
                            </a:rPr>
                            <m:t>−1+1</m:t>
                          </m:r>
                        </m:e>
                      </m:d>
                      <m:r>
                        <a:rPr lang="en-GB" sz="2000" b="0" i="1" smtClean="0">
                          <a:latin typeface="Cambria Math" charset="0"/>
                        </a:rPr>
                        <m:t>+</m:t>
                      </m:r>
                      <m:d>
                        <m:dPr>
                          <m:ctrlPr>
                            <a:rPr lang="en-GB" sz="2000" b="0" i="1" smtClean="0">
                              <a:latin typeface="Cambria Math" charset="0"/>
                            </a:rPr>
                          </m:ctrlPr>
                        </m:dPr>
                        <m:e>
                          <m:r>
                            <a:rPr lang="en-GB" sz="2000" b="0" i="1" smtClean="0">
                              <a:latin typeface="Cambria Math" charset="0"/>
                            </a:rPr>
                            <m:t>−1+1</m:t>
                          </m:r>
                        </m:e>
                      </m:d>
                      <m:r>
                        <a:rPr lang="en-GB" sz="2000" b="0" i="1" smtClean="0">
                          <a:latin typeface="Cambria Math" charset="0"/>
                        </a:rPr>
                        <m:t>+</m:t>
                      </m:r>
                      <m:d>
                        <m:dPr>
                          <m:ctrlPr>
                            <a:rPr lang="en-GB" sz="2000" b="0" i="1" smtClean="0">
                              <a:latin typeface="Cambria Math" charset="0"/>
                            </a:rPr>
                          </m:ctrlPr>
                        </m:dPr>
                        <m:e>
                          <m:r>
                            <a:rPr lang="en-GB" sz="2000" b="0" i="1" smtClean="0">
                              <a:latin typeface="Cambria Math" charset="0"/>
                            </a:rPr>
                            <m:t>−1+1</m:t>
                          </m:r>
                        </m:e>
                      </m:d>
                      <m:r>
                        <a:rPr lang="en-GB" sz="2000" b="0" i="1" smtClean="0">
                          <a:latin typeface="Cambria Math" charset="0"/>
                        </a:rPr>
                        <m:t>+</m:t>
                      </m:r>
                      <m:d>
                        <m:dPr>
                          <m:ctrlPr>
                            <a:rPr lang="en-GB" sz="2000" b="0" i="1" smtClean="0">
                              <a:latin typeface="Cambria Math" charset="0"/>
                            </a:rPr>
                          </m:ctrlPr>
                        </m:dPr>
                        <m:e>
                          <m:r>
                            <a:rPr lang="en-GB" sz="2000" b="0" i="1" smtClean="0">
                              <a:latin typeface="Cambria Math" charset="0"/>
                            </a:rPr>
                            <m:t>−1+1</m:t>
                          </m:r>
                        </m:e>
                      </m:d>
                      <m:r>
                        <a:rPr lang="en-GB" sz="2000" b="0" i="1" smtClean="0">
                          <a:latin typeface="Cambria Math" charset="0"/>
                        </a:rPr>
                        <m:t>+…=1+0+0+0+…=1</m:t>
                      </m:r>
                    </m:oMath>
                  </m:oMathPara>
                </a14:m>
                <a:endParaRPr lang="en-US" sz="2000" dirty="0"/>
              </a:p>
            </p:txBody>
          </p:sp>
        </mc:Choice>
        <mc:Fallback xmlns="">
          <p:sp>
            <p:nvSpPr>
              <p:cNvPr id="6" name="TextBox 5"/>
              <p:cNvSpPr txBox="1">
                <a:spLocks noRot="1" noChangeAspect="1" noMove="1" noResize="1" noEditPoints="1" noAdjustHandles="1" noChangeArrowheads="1" noChangeShapeType="1" noTextEdit="1"/>
              </p:cNvSpPr>
              <p:nvPr/>
            </p:nvSpPr>
            <p:spPr>
              <a:xfrm>
                <a:off x="20998" y="3082800"/>
                <a:ext cx="8965147" cy="400110"/>
              </a:xfrm>
              <a:prstGeom prst="rect">
                <a:avLst/>
              </a:prstGeom>
              <a:blipFill rotWithShape="0">
                <a:blip r:embed="rId4"/>
                <a:stretch>
                  <a:fillRect/>
                </a:stretch>
              </a:blipFill>
            </p:spPr>
            <p:txBody>
              <a:bodyPr/>
              <a:lstStyle/>
              <a:p>
                <a:r>
                  <a:rPr lang="en-US">
                    <a:noFill/>
                  </a:rPr>
                  <a:t> </a:t>
                </a:r>
              </a:p>
            </p:txBody>
          </p:sp>
        </mc:Fallback>
      </mc:AlternateContent>
      <p:sp>
        <p:nvSpPr>
          <p:cNvPr id="7" name="TextBox 6"/>
          <p:cNvSpPr txBox="1"/>
          <p:nvPr/>
        </p:nvSpPr>
        <p:spPr>
          <a:xfrm>
            <a:off x="4376838" y="2470194"/>
            <a:ext cx="458780" cy="461665"/>
          </a:xfrm>
          <a:prstGeom prst="rect">
            <a:avLst/>
          </a:prstGeom>
          <a:noFill/>
        </p:spPr>
        <p:txBody>
          <a:bodyPr wrap="none" rtlCol="0">
            <a:spAutoFit/>
          </a:bodyPr>
          <a:lstStyle/>
          <a:p>
            <a:r>
              <a:rPr lang="en-US" sz="2400" dirty="0" smtClean="0"/>
              <a:t>or</a:t>
            </a:r>
            <a:endParaRPr lang="en-US" sz="2400" dirty="0"/>
          </a:p>
        </p:txBody>
      </p:sp>
      <p:sp>
        <p:nvSpPr>
          <p:cNvPr id="8" name="TextBox 7"/>
          <p:cNvSpPr txBox="1"/>
          <p:nvPr/>
        </p:nvSpPr>
        <p:spPr>
          <a:xfrm>
            <a:off x="652262" y="3867894"/>
            <a:ext cx="7664154" cy="830997"/>
          </a:xfrm>
          <a:prstGeom prst="rect">
            <a:avLst/>
          </a:prstGeom>
          <a:noFill/>
        </p:spPr>
        <p:txBody>
          <a:bodyPr wrap="square" rtlCol="0">
            <a:spAutoFit/>
          </a:bodyPr>
          <a:lstStyle/>
          <a:p>
            <a:r>
              <a:rPr lang="en-US" sz="2400" dirty="0" smtClean="0"/>
              <a:t>Guido </a:t>
            </a:r>
            <a:r>
              <a:rPr lang="en-US" sz="2400" dirty="0" err="1" smtClean="0"/>
              <a:t>Grandi</a:t>
            </a:r>
            <a:r>
              <a:rPr lang="en-US" sz="2400" dirty="0" smtClean="0"/>
              <a:t> (</a:t>
            </a:r>
            <a:r>
              <a:rPr lang="en-US" sz="2400" dirty="0"/>
              <a:t>1671 – </a:t>
            </a:r>
            <a:r>
              <a:rPr lang="en-US" sz="2400" dirty="0" smtClean="0"/>
              <a:t>1742) used this to prove that God can create the universe (1) out of nothing (0). </a:t>
            </a:r>
            <a:endParaRPr lang="en-US" sz="2400" dirty="0"/>
          </a:p>
        </p:txBody>
      </p:sp>
    </p:spTree>
    <p:extLst>
      <p:ext uri="{BB962C8B-B14F-4D97-AF65-F5344CB8AC3E}">
        <p14:creationId xmlns:p14="http://schemas.microsoft.com/office/powerpoint/2010/main" val="470737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5554960" cy="781199"/>
          </a:xfrm>
        </p:spPr>
        <p:txBody>
          <a:bodyPr/>
          <a:lstStyle/>
          <a:p>
            <a:r>
              <a:rPr lang="en-GB" sz="4000" dirty="0" err="1" smtClean="0"/>
              <a:t>Decartes</a:t>
            </a:r>
            <a:r>
              <a:rPr lang="en-GB" sz="4000" dirty="0" smtClean="0"/>
              <a:t>, </a:t>
            </a:r>
            <a:r>
              <a:rPr lang="en-US" sz="4000" dirty="0"/>
              <a:t>1596 </a:t>
            </a:r>
            <a:r>
              <a:rPr lang="en-US" sz="4000" dirty="0" smtClean="0"/>
              <a:t>-1650</a:t>
            </a:r>
            <a:endParaRPr lang="en-GB" sz="4000" dirty="0"/>
          </a:p>
        </p:txBody>
      </p:sp>
      <p:pic>
        <p:nvPicPr>
          <p:cNvPr id="4" name="Picture 3"/>
          <p:cNvPicPr>
            <a:picLocks noChangeAspect="1"/>
          </p:cNvPicPr>
          <p:nvPr/>
        </p:nvPicPr>
        <p:blipFill>
          <a:blip r:embed="rId3"/>
          <a:stretch>
            <a:fillRect/>
          </a:stretch>
        </p:blipFill>
        <p:spPr>
          <a:xfrm>
            <a:off x="5940152" y="339502"/>
            <a:ext cx="3048000" cy="3733800"/>
          </a:xfrm>
          <a:prstGeom prst="rect">
            <a:avLst/>
          </a:prstGeom>
        </p:spPr>
      </p:pic>
      <p:pic>
        <p:nvPicPr>
          <p:cNvPr id="5" name="Picture 4"/>
          <p:cNvPicPr>
            <a:picLocks noChangeAspect="1"/>
          </p:cNvPicPr>
          <p:nvPr/>
        </p:nvPicPr>
        <p:blipFill>
          <a:blip r:embed="rId4"/>
          <a:stretch>
            <a:fillRect/>
          </a:stretch>
        </p:blipFill>
        <p:spPr>
          <a:xfrm>
            <a:off x="1187624" y="1151409"/>
            <a:ext cx="3782053" cy="3507854"/>
          </a:xfrm>
          <a:prstGeom prst="rect">
            <a:avLst/>
          </a:prstGeom>
        </p:spPr>
      </p:pic>
    </p:spTree>
    <p:extLst>
      <p:ext uri="{BB962C8B-B14F-4D97-AF65-F5344CB8AC3E}">
        <p14:creationId xmlns:p14="http://schemas.microsoft.com/office/powerpoint/2010/main" val="7885198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483518"/>
            <a:ext cx="2794000" cy="3835400"/>
          </a:xfrm>
          <a:prstGeom prst="rect">
            <a:avLst/>
          </a:prstGeom>
        </p:spPr>
      </p:pic>
      <p:sp>
        <p:nvSpPr>
          <p:cNvPr id="4" name="TextBox 3"/>
          <p:cNvSpPr txBox="1"/>
          <p:nvPr/>
        </p:nvSpPr>
        <p:spPr>
          <a:xfrm>
            <a:off x="3052676" y="214369"/>
            <a:ext cx="5774952" cy="1569660"/>
          </a:xfrm>
          <a:prstGeom prst="rect">
            <a:avLst/>
          </a:prstGeom>
          <a:noFill/>
        </p:spPr>
        <p:txBody>
          <a:bodyPr wrap="square" rtlCol="0">
            <a:spAutoFit/>
          </a:bodyPr>
          <a:lstStyle/>
          <a:p>
            <a:r>
              <a:rPr lang="en-US" sz="2400" dirty="0" err="1" smtClean="0"/>
              <a:t>Kepler</a:t>
            </a:r>
            <a:r>
              <a:rPr lang="en-US" sz="2400" dirty="0" smtClean="0"/>
              <a:t> (</a:t>
            </a:r>
            <a:r>
              <a:rPr lang="is-IS" sz="2400" dirty="0"/>
              <a:t>1571 </a:t>
            </a:r>
            <a:r>
              <a:rPr lang="is-IS" sz="2400" dirty="0" smtClean="0"/>
              <a:t>– 1630), tried estimating the volume of wine barrels by slicing them up and putting them back together again.</a:t>
            </a:r>
            <a:endParaRPr lang="en-US" sz="2400" dirty="0"/>
          </a:p>
        </p:txBody>
      </p:sp>
      <p:grpSp>
        <p:nvGrpSpPr>
          <p:cNvPr id="11" name="Group 10"/>
          <p:cNvGrpSpPr/>
          <p:nvPr/>
        </p:nvGrpSpPr>
        <p:grpSpPr>
          <a:xfrm>
            <a:off x="4724602" y="1441688"/>
            <a:ext cx="3735830" cy="3722350"/>
            <a:chOff x="4160975" y="1162948"/>
            <a:chExt cx="3735830" cy="3722350"/>
          </a:xfrm>
        </p:grpSpPr>
        <p:sp>
          <p:nvSpPr>
            <p:cNvPr id="5" name="Right Triangle 4"/>
            <p:cNvSpPr/>
            <p:nvPr/>
          </p:nvSpPr>
          <p:spPr>
            <a:xfrm>
              <a:off x="4499992" y="1347614"/>
              <a:ext cx="3240360" cy="3240360"/>
            </a:xfrm>
            <a:prstGeom prst="r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583899" y="4515966"/>
              <a:ext cx="312906" cy="369332"/>
            </a:xfrm>
            <a:prstGeom prst="rect">
              <a:avLst/>
            </a:prstGeom>
            <a:noFill/>
          </p:spPr>
          <p:txBody>
            <a:bodyPr wrap="none" rtlCol="0">
              <a:spAutoFit/>
            </a:bodyPr>
            <a:lstStyle/>
            <a:p>
              <a:r>
                <a:rPr lang="en-US" dirty="0" smtClean="0"/>
                <a:t>8</a:t>
              </a:r>
              <a:endParaRPr lang="en-US" dirty="0"/>
            </a:p>
          </p:txBody>
        </p:sp>
        <p:sp>
          <p:nvSpPr>
            <p:cNvPr id="7" name="TextBox 6"/>
            <p:cNvSpPr txBox="1"/>
            <p:nvPr/>
          </p:nvSpPr>
          <p:spPr>
            <a:xfrm>
              <a:off x="4187086" y="1162948"/>
              <a:ext cx="312906" cy="369332"/>
            </a:xfrm>
            <a:prstGeom prst="rect">
              <a:avLst/>
            </a:prstGeom>
            <a:noFill/>
          </p:spPr>
          <p:txBody>
            <a:bodyPr wrap="none" rtlCol="0">
              <a:spAutoFit/>
            </a:bodyPr>
            <a:lstStyle/>
            <a:p>
              <a:r>
                <a:rPr lang="en-US" smtClean="0"/>
                <a:t>8</a:t>
              </a:r>
              <a:endParaRPr lang="en-US"/>
            </a:p>
          </p:txBody>
        </p:sp>
        <p:sp>
          <p:nvSpPr>
            <p:cNvPr id="8" name="Rectangle 7"/>
            <p:cNvSpPr/>
            <p:nvPr/>
          </p:nvSpPr>
          <p:spPr>
            <a:xfrm>
              <a:off x="4499992" y="2967794"/>
              <a:ext cx="1620180" cy="16201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160975" y="2749399"/>
              <a:ext cx="312906" cy="369332"/>
            </a:xfrm>
            <a:prstGeom prst="rect">
              <a:avLst/>
            </a:prstGeom>
            <a:noFill/>
          </p:spPr>
          <p:txBody>
            <a:bodyPr wrap="none" rtlCol="0">
              <a:spAutoFit/>
            </a:bodyPr>
            <a:lstStyle/>
            <a:p>
              <a:r>
                <a:rPr lang="en-US" dirty="0"/>
                <a:t>4</a:t>
              </a:r>
            </a:p>
          </p:txBody>
        </p:sp>
        <p:sp>
          <p:nvSpPr>
            <p:cNvPr id="10" name="TextBox 9"/>
            <p:cNvSpPr txBox="1"/>
            <p:nvPr/>
          </p:nvSpPr>
          <p:spPr>
            <a:xfrm>
              <a:off x="5940152" y="4506674"/>
              <a:ext cx="312906" cy="369332"/>
            </a:xfrm>
            <a:prstGeom prst="rect">
              <a:avLst/>
            </a:prstGeom>
            <a:noFill/>
          </p:spPr>
          <p:txBody>
            <a:bodyPr wrap="none" rtlCol="0">
              <a:spAutoFit/>
            </a:bodyPr>
            <a:lstStyle/>
            <a:p>
              <a:r>
                <a:rPr lang="en-US" dirty="0"/>
                <a:t>4</a:t>
              </a:r>
            </a:p>
          </p:txBody>
        </p:sp>
      </p:grpSp>
      <p:sp>
        <p:nvSpPr>
          <p:cNvPr id="12" name="TextBox 11"/>
          <p:cNvSpPr txBox="1"/>
          <p:nvPr/>
        </p:nvSpPr>
        <p:spPr>
          <a:xfrm>
            <a:off x="5940152" y="1707654"/>
            <a:ext cx="2520280" cy="646331"/>
          </a:xfrm>
          <a:prstGeom prst="rect">
            <a:avLst/>
          </a:prstGeom>
          <a:noFill/>
        </p:spPr>
        <p:txBody>
          <a:bodyPr wrap="square" rtlCol="0">
            <a:spAutoFit/>
          </a:bodyPr>
          <a:lstStyle/>
          <a:p>
            <a:r>
              <a:rPr lang="en-US" dirty="0" smtClean="0"/>
              <a:t>Area of triangle = 32</a:t>
            </a:r>
          </a:p>
          <a:p>
            <a:r>
              <a:rPr lang="en-US" dirty="0" smtClean="0"/>
              <a:t>Area of square = 16</a:t>
            </a:r>
            <a:endParaRPr lang="en-US" dirty="0"/>
          </a:p>
        </p:txBody>
      </p:sp>
    </p:spTree>
    <p:extLst>
      <p:ext uri="{BB962C8B-B14F-4D97-AF65-F5344CB8AC3E}">
        <p14:creationId xmlns:p14="http://schemas.microsoft.com/office/powerpoint/2010/main" val="10495606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Triangle 4"/>
          <p:cNvSpPr/>
          <p:nvPr/>
        </p:nvSpPr>
        <p:spPr>
          <a:xfrm>
            <a:off x="590537" y="677476"/>
            <a:ext cx="3240360" cy="3240360"/>
          </a:xfrm>
          <a:prstGeom prst="r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674444" y="3845828"/>
            <a:ext cx="312906" cy="369332"/>
          </a:xfrm>
          <a:prstGeom prst="rect">
            <a:avLst/>
          </a:prstGeom>
          <a:noFill/>
        </p:spPr>
        <p:txBody>
          <a:bodyPr wrap="none" rtlCol="0">
            <a:spAutoFit/>
          </a:bodyPr>
          <a:lstStyle/>
          <a:p>
            <a:r>
              <a:rPr lang="en-US" dirty="0" smtClean="0"/>
              <a:t>8</a:t>
            </a:r>
            <a:endParaRPr lang="en-US" dirty="0"/>
          </a:p>
        </p:txBody>
      </p:sp>
      <p:sp>
        <p:nvSpPr>
          <p:cNvPr id="7" name="TextBox 6"/>
          <p:cNvSpPr txBox="1"/>
          <p:nvPr/>
        </p:nvSpPr>
        <p:spPr>
          <a:xfrm>
            <a:off x="277631" y="492810"/>
            <a:ext cx="312906" cy="369332"/>
          </a:xfrm>
          <a:prstGeom prst="rect">
            <a:avLst/>
          </a:prstGeom>
          <a:noFill/>
        </p:spPr>
        <p:txBody>
          <a:bodyPr wrap="none" rtlCol="0">
            <a:spAutoFit/>
          </a:bodyPr>
          <a:lstStyle/>
          <a:p>
            <a:r>
              <a:rPr lang="en-US" smtClean="0"/>
              <a:t>8</a:t>
            </a:r>
            <a:endParaRPr lang="en-US"/>
          </a:p>
        </p:txBody>
      </p:sp>
      <p:sp>
        <p:nvSpPr>
          <p:cNvPr id="9" name="TextBox 8"/>
          <p:cNvSpPr txBox="1"/>
          <p:nvPr/>
        </p:nvSpPr>
        <p:spPr>
          <a:xfrm>
            <a:off x="251520" y="2079261"/>
            <a:ext cx="312906" cy="369332"/>
          </a:xfrm>
          <a:prstGeom prst="rect">
            <a:avLst/>
          </a:prstGeom>
          <a:noFill/>
        </p:spPr>
        <p:txBody>
          <a:bodyPr wrap="none" rtlCol="0">
            <a:spAutoFit/>
          </a:bodyPr>
          <a:lstStyle/>
          <a:p>
            <a:r>
              <a:rPr lang="en-US" dirty="0"/>
              <a:t>4</a:t>
            </a:r>
          </a:p>
        </p:txBody>
      </p:sp>
      <p:sp>
        <p:nvSpPr>
          <p:cNvPr id="10" name="TextBox 9"/>
          <p:cNvSpPr txBox="1"/>
          <p:nvPr/>
        </p:nvSpPr>
        <p:spPr>
          <a:xfrm>
            <a:off x="2030697" y="3836536"/>
            <a:ext cx="312906" cy="369332"/>
          </a:xfrm>
          <a:prstGeom prst="rect">
            <a:avLst/>
          </a:prstGeom>
          <a:noFill/>
        </p:spPr>
        <p:txBody>
          <a:bodyPr wrap="none" rtlCol="0">
            <a:spAutoFit/>
          </a:bodyPr>
          <a:lstStyle/>
          <a:p>
            <a:r>
              <a:rPr lang="en-US" dirty="0"/>
              <a:t>4</a:t>
            </a:r>
          </a:p>
        </p:txBody>
      </p:sp>
      <p:sp>
        <p:nvSpPr>
          <p:cNvPr id="12" name="TextBox 11"/>
          <p:cNvSpPr txBox="1"/>
          <p:nvPr/>
        </p:nvSpPr>
        <p:spPr>
          <a:xfrm>
            <a:off x="1467070" y="558720"/>
            <a:ext cx="3503518" cy="646331"/>
          </a:xfrm>
          <a:prstGeom prst="rect">
            <a:avLst/>
          </a:prstGeom>
          <a:noFill/>
        </p:spPr>
        <p:txBody>
          <a:bodyPr wrap="square" rtlCol="0">
            <a:spAutoFit/>
          </a:bodyPr>
          <a:lstStyle/>
          <a:p>
            <a:r>
              <a:rPr lang="en-US" dirty="0" smtClean="0"/>
              <a:t>Area of triangle = 32</a:t>
            </a:r>
          </a:p>
          <a:p>
            <a:r>
              <a:rPr lang="en-US" dirty="0" smtClean="0"/>
              <a:t>Area of square = 12 + 8 + 4 = 24</a:t>
            </a:r>
            <a:endParaRPr lang="en-US" dirty="0"/>
          </a:p>
        </p:txBody>
      </p:sp>
      <p:grpSp>
        <p:nvGrpSpPr>
          <p:cNvPr id="13" name="Group 12"/>
          <p:cNvGrpSpPr/>
          <p:nvPr/>
        </p:nvGrpSpPr>
        <p:grpSpPr>
          <a:xfrm>
            <a:off x="4788024" y="577592"/>
            <a:ext cx="3735830" cy="3722350"/>
            <a:chOff x="4160975" y="1162948"/>
            <a:chExt cx="3735830" cy="3722350"/>
          </a:xfrm>
        </p:grpSpPr>
        <p:sp>
          <p:nvSpPr>
            <p:cNvPr id="14" name="Right Triangle 13"/>
            <p:cNvSpPr/>
            <p:nvPr/>
          </p:nvSpPr>
          <p:spPr>
            <a:xfrm>
              <a:off x="4499992" y="1347614"/>
              <a:ext cx="3240360" cy="3240360"/>
            </a:xfrm>
            <a:prstGeom prst="r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583899" y="4515966"/>
              <a:ext cx="312906" cy="369332"/>
            </a:xfrm>
            <a:prstGeom prst="rect">
              <a:avLst/>
            </a:prstGeom>
            <a:noFill/>
          </p:spPr>
          <p:txBody>
            <a:bodyPr wrap="none" rtlCol="0">
              <a:spAutoFit/>
            </a:bodyPr>
            <a:lstStyle/>
            <a:p>
              <a:r>
                <a:rPr lang="en-US" dirty="0" smtClean="0"/>
                <a:t>8</a:t>
              </a:r>
              <a:endParaRPr lang="en-US" dirty="0"/>
            </a:p>
          </p:txBody>
        </p:sp>
        <p:sp>
          <p:nvSpPr>
            <p:cNvPr id="16" name="TextBox 15"/>
            <p:cNvSpPr txBox="1"/>
            <p:nvPr/>
          </p:nvSpPr>
          <p:spPr>
            <a:xfrm>
              <a:off x="4187086" y="1162948"/>
              <a:ext cx="312906" cy="369332"/>
            </a:xfrm>
            <a:prstGeom prst="rect">
              <a:avLst/>
            </a:prstGeom>
            <a:noFill/>
          </p:spPr>
          <p:txBody>
            <a:bodyPr wrap="none" rtlCol="0">
              <a:spAutoFit/>
            </a:bodyPr>
            <a:lstStyle/>
            <a:p>
              <a:r>
                <a:rPr lang="en-US" smtClean="0"/>
                <a:t>8</a:t>
              </a:r>
              <a:endParaRPr lang="en-US"/>
            </a:p>
          </p:txBody>
        </p:sp>
        <p:sp>
          <p:nvSpPr>
            <p:cNvPr id="17" name="Rectangle 16"/>
            <p:cNvSpPr/>
            <p:nvPr/>
          </p:nvSpPr>
          <p:spPr>
            <a:xfrm>
              <a:off x="4499993" y="1716947"/>
              <a:ext cx="406164" cy="2871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160975" y="2749399"/>
              <a:ext cx="312906" cy="369332"/>
            </a:xfrm>
            <a:prstGeom prst="rect">
              <a:avLst/>
            </a:prstGeom>
            <a:noFill/>
          </p:spPr>
          <p:txBody>
            <a:bodyPr wrap="none" rtlCol="0">
              <a:spAutoFit/>
            </a:bodyPr>
            <a:lstStyle/>
            <a:p>
              <a:r>
                <a:rPr lang="en-US" dirty="0"/>
                <a:t>4</a:t>
              </a:r>
            </a:p>
          </p:txBody>
        </p:sp>
        <p:sp>
          <p:nvSpPr>
            <p:cNvPr id="19" name="TextBox 18"/>
            <p:cNvSpPr txBox="1"/>
            <p:nvPr/>
          </p:nvSpPr>
          <p:spPr>
            <a:xfrm>
              <a:off x="5940152" y="4506674"/>
              <a:ext cx="312906" cy="369332"/>
            </a:xfrm>
            <a:prstGeom prst="rect">
              <a:avLst/>
            </a:prstGeom>
            <a:noFill/>
          </p:spPr>
          <p:txBody>
            <a:bodyPr wrap="none" rtlCol="0">
              <a:spAutoFit/>
            </a:bodyPr>
            <a:lstStyle/>
            <a:p>
              <a:r>
                <a:rPr lang="en-US" dirty="0"/>
                <a:t>4</a:t>
              </a:r>
            </a:p>
          </p:txBody>
        </p:sp>
      </p:grpSp>
      <p:sp>
        <p:nvSpPr>
          <p:cNvPr id="20" name="TextBox 19"/>
          <p:cNvSpPr txBox="1"/>
          <p:nvPr/>
        </p:nvSpPr>
        <p:spPr>
          <a:xfrm>
            <a:off x="6003574" y="643502"/>
            <a:ext cx="2520280" cy="646331"/>
          </a:xfrm>
          <a:prstGeom prst="rect">
            <a:avLst/>
          </a:prstGeom>
          <a:noFill/>
        </p:spPr>
        <p:txBody>
          <a:bodyPr wrap="square" rtlCol="0">
            <a:spAutoFit/>
          </a:bodyPr>
          <a:lstStyle/>
          <a:p>
            <a:r>
              <a:rPr lang="en-US" dirty="0" smtClean="0"/>
              <a:t>Area of triangle = 32</a:t>
            </a:r>
          </a:p>
          <a:p>
            <a:r>
              <a:rPr lang="en-US" dirty="0" smtClean="0"/>
              <a:t>Area of square = 28</a:t>
            </a:r>
            <a:endParaRPr lang="en-US" dirty="0"/>
          </a:p>
        </p:txBody>
      </p:sp>
      <p:sp>
        <p:nvSpPr>
          <p:cNvPr id="29" name="TextBox 28"/>
          <p:cNvSpPr txBox="1"/>
          <p:nvPr/>
        </p:nvSpPr>
        <p:spPr>
          <a:xfrm>
            <a:off x="1229099" y="3836536"/>
            <a:ext cx="300671" cy="369332"/>
          </a:xfrm>
          <a:prstGeom prst="rect">
            <a:avLst/>
          </a:prstGeom>
          <a:noFill/>
        </p:spPr>
        <p:txBody>
          <a:bodyPr wrap="square" rtlCol="0">
            <a:spAutoFit/>
          </a:bodyPr>
          <a:lstStyle/>
          <a:p>
            <a:r>
              <a:rPr lang="en-US" dirty="0" smtClean="0"/>
              <a:t>2</a:t>
            </a:r>
            <a:endParaRPr lang="en-US" dirty="0"/>
          </a:p>
        </p:txBody>
      </p:sp>
      <p:sp>
        <p:nvSpPr>
          <p:cNvPr id="30" name="TextBox 29"/>
          <p:cNvSpPr txBox="1"/>
          <p:nvPr/>
        </p:nvSpPr>
        <p:spPr>
          <a:xfrm>
            <a:off x="2746926" y="3858602"/>
            <a:ext cx="312906" cy="369332"/>
          </a:xfrm>
          <a:prstGeom prst="rect">
            <a:avLst/>
          </a:prstGeom>
          <a:noFill/>
        </p:spPr>
        <p:txBody>
          <a:bodyPr wrap="none" rtlCol="0">
            <a:spAutoFit/>
          </a:bodyPr>
          <a:lstStyle/>
          <a:p>
            <a:r>
              <a:rPr lang="en-US" dirty="0" smtClean="0"/>
              <a:t>6</a:t>
            </a:r>
            <a:endParaRPr lang="en-US" dirty="0"/>
          </a:p>
        </p:txBody>
      </p:sp>
      <p:sp>
        <p:nvSpPr>
          <p:cNvPr id="32" name="Rectangle 31"/>
          <p:cNvSpPr/>
          <p:nvPr/>
        </p:nvSpPr>
        <p:spPr>
          <a:xfrm>
            <a:off x="589401" y="1491630"/>
            <a:ext cx="765202" cy="24389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358440" y="2283718"/>
            <a:ext cx="843338" cy="1646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2201778" y="3075806"/>
            <a:ext cx="786046" cy="854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263440" y="2823196"/>
            <a:ext cx="312906" cy="369332"/>
          </a:xfrm>
          <a:prstGeom prst="rect">
            <a:avLst/>
          </a:prstGeom>
          <a:noFill/>
        </p:spPr>
        <p:txBody>
          <a:bodyPr wrap="none" rtlCol="0">
            <a:spAutoFit/>
          </a:bodyPr>
          <a:lstStyle/>
          <a:p>
            <a:r>
              <a:rPr lang="en-US" dirty="0" smtClean="0"/>
              <a:t>2</a:t>
            </a:r>
            <a:endParaRPr lang="en-US" dirty="0"/>
          </a:p>
        </p:txBody>
      </p:sp>
      <p:sp>
        <p:nvSpPr>
          <p:cNvPr id="36" name="TextBox 35"/>
          <p:cNvSpPr txBox="1"/>
          <p:nvPr/>
        </p:nvSpPr>
        <p:spPr>
          <a:xfrm>
            <a:off x="234440" y="1306964"/>
            <a:ext cx="312906" cy="369332"/>
          </a:xfrm>
          <a:prstGeom prst="rect">
            <a:avLst/>
          </a:prstGeom>
          <a:noFill/>
        </p:spPr>
        <p:txBody>
          <a:bodyPr wrap="none" rtlCol="0">
            <a:spAutoFit/>
          </a:bodyPr>
          <a:lstStyle/>
          <a:p>
            <a:r>
              <a:rPr lang="en-US" dirty="0" smtClean="0"/>
              <a:t>6</a:t>
            </a:r>
          </a:p>
        </p:txBody>
      </p:sp>
      <p:sp>
        <p:nvSpPr>
          <p:cNvPr id="37" name="Rectangle 36"/>
          <p:cNvSpPr/>
          <p:nvPr/>
        </p:nvSpPr>
        <p:spPr>
          <a:xfrm>
            <a:off x="5545507" y="1491630"/>
            <a:ext cx="377919" cy="25070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5912775" y="1923679"/>
            <a:ext cx="357557" cy="2075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6278945" y="2283718"/>
            <a:ext cx="381135" cy="17094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6660232" y="2701156"/>
            <a:ext cx="398412" cy="1277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7080410" y="3059066"/>
            <a:ext cx="333598" cy="9377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7438561" y="3363838"/>
            <a:ext cx="374025" cy="629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7812588" y="3723878"/>
            <a:ext cx="300470" cy="254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68104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17528" y="339502"/>
            <a:ext cx="5630936" cy="1200329"/>
          </a:xfrm>
          <a:prstGeom prst="rect">
            <a:avLst/>
          </a:prstGeom>
          <a:noFill/>
        </p:spPr>
        <p:txBody>
          <a:bodyPr wrap="square" rtlCol="0">
            <a:spAutoFit/>
          </a:bodyPr>
          <a:lstStyle/>
          <a:p>
            <a:r>
              <a:rPr lang="en-GB" sz="2400" dirty="0" smtClean="0"/>
              <a:t>As the area of the slices got closer to zero, the closer </a:t>
            </a:r>
            <a:r>
              <a:rPr lang="en-GB" sz="2400" dirty="0" err="1" smtClean="0"/>
              <a:t>Kepler</a:t>
            </a:r>
            <a:r>
              <a:rPr lang="en-GB" sz="2400" dirty="0" smtClean="0"/>
              <a:t> got to the correct answer. </a:t>
            </a:r>
            <a:endParaRPr lang="en-US" sz="2400" dirty="0"/>
          </a:p>
        </p:txBody>
      </p:sp>
      <p:sp>
        <p:nvSpPr>
          <p:cNvPr id="13" name="TextBox 12"/>
          <p:cNvSpPr txBox="1"/>
          <p:nvPr/>
        </p:nvSpPr>
        <p:spPr>
          <a:xfrm>
            <a:off x="3117528" y="1722170"/>
            <a:ext cx="5630936" cy="1569660"/>
          </a:xfrm>
          <a:prstGeom prst="rect">
            <a:avLst/>
          </a:prstGeom>
          <a:noFill/>
        </p:spPr>
        <p:txBody>
          <a:bodyPr wrap="square" rtlCol="0">
            <a:spAutoFit/>
          </a:bodyPr>
          <a:lstStyle/>
          <a:p>
            <a:r>
              <a:rPr lang="en-GB" sz="2400" dirty="0" smtClean="0"/>
              <a:t>Bonaventura </a:t>
            </a:r>
            <a:r>
              <a:rPr lang="en-GB" sz="2400" dirty="0" err="1" smtClean="0"/>
              <a:t>Cavalieri</a:t>
            </a:r>
            <a:r>
              <a:rPr lang="en-GB" sz="2400" dirty="0" smtClean="0"/>
              <a:t> (1598-1647) did the same thing for other geometric shapes. Adding lots of zero areas or zero volumes to get the correct result.</a:t>
            </a:r>
            <a:endParaRPr lang="en-US" sz="2400" dirty="0"/>
          </a:p>
        </p:txBody>
      </p:sp>
      <p:pic>
        <p:nvPicPr>
          <p:cNvPr id="14" name="Picture 13"/>
          <p:cNvPicPr>
            <a:picLocks noChangeAspect="1"/>
          </p:cNvPicPr>
          <p:nvPr/>
        </p:nvPicPr>
        <p:blipFill>
          <a:blip r:embed="rId2"/>
          <a:stretch>
            <a:fillRect/>
          </a:stretch>
        </p:blipFill>
        <p:spPr>
          <a:xfrm>
            <a:off x="323528" y="985833"/>
            <a:ext cx="2794000" cy="3403600"/>
          </a:xfrm>
          <a:prstGeom prst="rect">
            <a:avLst/>
          </a:prstGeom>
        </p:spPr>
      </p:pic>
      <p:sp>
        <p:nvSpPr>
          <p:cNvPr id="16" name="TextBox 15"/>
          <p:cNvSpPr txBox="1"/>
          <p:nvPr/>
        </p:nvSpPr>
        <p:spPr>
          <a:xfrm>
            <a:off x="3203848" y="3603669"/>
            <a:ext cx="5486920" cy="1200329"/>
          </a:xfrm>
          <a:prstGeom prst="rect">
            <a:avLst/>
          </a:prstGeom>
          <a:noFill/>
        </p:spPr>
        <p:txBody>
          <a:bodyPr wrap="square" rtlCol="0">
            <a:spAutoFit/>
          </a:bodyPr>
          <a:lstStyle/>
          <a:p>
            <a:r>
              <a:rPr lang="en-GB" sz="2400" dirty="0" smtClean="0"/>
              <a:t>This </a:t>
            </a:r>
            <a:r>
              <a:rPr lang="en-GB" sz="2400" i="1" dirty="0" smtClean="0"/>
              <a:t>method of infinitesimals </a:t>
            </a:r>
            <a:r>
              <a:rPr lang="en-GB" sz="2400" dirty="0" smtClean="0"/>
              <a:t>was also used to solve an important problem in C17 mathematics </a:t>
            </a:r>
            <a:r>
              <a:rPr lang="is-IS" sz="2400" dirty="0" smtClean="0"/>
              <a:t>…</a:t>
            </a:r>
            <a:endParaRPr lang="en-US" sz="2400" dirty="0"/>
          </a:p>
        </p:txBody>
      </p:sp>
    </p:spTree>
    <p:extLst>
      <p:ext uri="{BB962C8B-B14F-4D97-AF65-F5344CB8AC3E}">
        <p14:creationId xmlns:p14="http://schemas.microsoft.com/office/powerpoint/2010/main" val="366641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7504" y="267494"/>
            <a:ext cx="5789441" cy="4271321"/>
          </a:xfrm>
          <a:prstGeom prst="rect">
            <a:avLst/>
          </a:prstGeom>
        </p:spPr>
      </p:pic>
      <p:sp>
        <p:nvSpPr>
          <p:cNvPr id="2" name="TextBox 1"/>
          <p:cNvSpPr txBox="1"/>
          <p:nvPr/>
        </p:nvSpPr>
        <p:spPr>
          <a:xfrm>
            <a:off x="6263680" y="267494"/>
            <a:ext cx="2880320" cy="707886"/>
          </a:xfrm>
          <a:prstGeom prst="rect">
            <a:avLst/>
          </a:prstGeom>
          <a:noFill/>
        </p:spPr>
        <p:txBody>
          <a:bodyPr wrap="square" rtlCol="0">
            <a:spAutoFit/>
          </a:bodyPr>
          <a:lstStyle/>
          <a:p>
            <a:r>
              <a:rPr lang="en-GB" sz="4000" dirty="0" smtClean="0"/>
              <a:t>Tangents</a:t>
            </a:r>
            <a:endParaRPr lang="en-GB" sz="4000" dirty="0"/>
          </a:p>
        </p:txBody>
      </p:sp>
      <p:sp>
        <p:nvSpPr>
          <p:cNvPr id="5" name="TextBox 4"/>
          <p:cNvSpPr txBox="1"/>
          <p:nvPr/>
        </p:nvSpPr>
        <p:spPr>
          <a:xfrm>
            <a:off x="6156176" y="987574"/>
            <a:ext cx="2664296" cy="3046988"/>
          </a:xfrm>
          <a:prstGeom prst="rect">
            <a:avLst/>
          </a:prstGeom>
          <a:noFill/>
        </p:spPr>
        <p:txBody>
          <a:bodyPr wrap="square" rtlCol="0">
            <a:spAutoFit/>
          </a:bodyPr>
          <a:lstStyle/>
          <a:p>
            <a:r>
              <a:rPr lang="en-GB" sz="2400" dirty="0" smtClean="0"/>
              <a:t>Mathematicians were becoming interested in the laws of motion and recognised the importance of ’the tangent’ to a curve at a point.</a:t>
            </a:r>
            <a:endParaRPr lang="en-GB" sz="2400" dirty="0"/>
          </a:p>
        </p:txBody>
      </p:sp>
    </p:spTree>
    <p:extLst>
      <p:ext uri="{BB962C8B-B14F-4D97-AF65-F5344CB8AC3E}">
        <p14:creationId xmlns:p14="http://schemas.microsoft.com/office/powerpoint/2010/main" val="11540372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83768" y="945282"/>
            <a:ext cx="5157192" cy="3867894"/>
          </a:xfrm>
          <a:prstGeom prst="rect">
            <a:avLst/>
          </a:prstGeom>
        </p:spPr>
      </p:pic>
      <p:sp>
        <p:nvSpPr>
          <p:cNvPr id="4" name="Rounded Rectangular Callout 3"/>
          <p:cNvSpPr/>
          <p:nvPr/>
        </p:nvSpPr>
        <p:spPr>
          <a:xfrm>
            <a:off x="6444208" y="0"/>
            <a:ext cx="2699792" cy="2067694"/>
          </a:xfrm>
          <a:prstGeom prst="wedgeRoundRectCallout">
            <a:avLst>
              <a:gd name="adj1" fmla="val -45765"/>
              <a:gd name="adj2" fmla="val 7109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dirty="0"/>
              <a:t>I've put a number of cookies in that </a:t>
            </a:r>
            <a:r>
              <a:rPr lang="en-GB" sz="2000" dirty="0" smtClean="0"/>
              <a:t>jar</a:t>
            </a:r>
            <a:r>
              <a:rPr lang="en-GB" sz="2000" dirty="0"/>
              <a:t>. You can have them if you give me your </a:t>
            </a:r>
            <a:r>
              <a:rPr lang="en-GB" sz="2000" dirty="0" smtClean="0"/>
              <a:t>rubber </a:t>
            </a:r>
            <a:r>
              <a:rPr lang="en-GB" sz="2000" dirty="0" err="1" smtClean="0"/>
              <a:t>duckie</a:t>
            </a:r>
            <a:r>
              <a:rPr lang="en-GB" sz="2000" dirty="0" smtClean="0"/>
              <a:t>.</a:t>
            </a:r>
            <a:endParaRPr lang="en-GB" sz="2000" dirty="0">
              <a:effectLst>
                <a:outerShdw dist="50800" dir="5400000" algn="ctr" rotWithShape="0">
                  <a:schemeClr val="tx1"/>
                </a:outerShdw>
              </a:effectLst>
            </a:endParaRPr>
          </a:p>
        </p:txBody>
      </p:sp>
      <p:sp>
        <p:nvSpPr>
          <p:cNvPr id="5" name="Rounded Rectangular Callout 4"/>
          <p:cNvSpPr/>
          <p:nvPr/>
        </p:nvSpPr>
        <p:spPr>
          <a:xfrm>
            <a:off x="539552" y="1851670"/>
            <a:ext cx="1728192" cy="1008112"/>
          </a:xfrm>
          <a:prstGeom prst="wedgeRoundRectCallout">
            <a:avLst>
              <a:gd name="adj1" fmla="val 99005"/>
              <a:gd name="adj2" fmla="val 88736"/>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dirty="0" smtClean="0">
                <a:effectLst>
                  <a:outerShdw sx="1000" sy="1000" algn="ctr" rotWithShape="0">
                    <a:schemeClr val="tx1"/>
                  </a:outerShdw>
                </a:effectLst>
              </a:rPr>
              <a:t>Ok</a:t>
            </a:r>
            <a:endParaRPr lang="en-GB" sz="2400" dirty="0">
              <a:effectLst>
                <a:outerShdw sx="1000" sy="1000" algn="ctr" rotWithShape="0">
                  <a:schemeClr val="tx1"/>
                </a:outerShdw>
              </a:effectLst>
            </a:endParaRPr>
          </a:p>
        </p:txBody>
      </p:sp>
      <p:sp>
        <p:nvSpPr>
          <p:cNvPr id="6" name="TextBox 5"/>
          <p:cNvSpPr txBox="1"/>
          <p:nvPr/>
        </p:nvSpPr>
        <p:spPr>
          <a:xfrm>
            <a:off x="251520" y="195486"/>
            <a:ext cx="4896544" cy="523220"/>
          </a:xfrm>
          <a:prstGeom prst="rect">
            <a:avLst/>
          </a:prstGeom>
          <a:noFill/>
        </p:spPr>
        <p:txBody>
          <a:bodyPr wrap="square" rtlCol="0">
            <a:spAutoFit/>
          </a:bodyPr>
          <a:lstStyle/>
          <a:p>
            <a:r>
              <a:rPr lang="en-GB" sz="2800" dirty="0" smtClean="0"/>
              <a:t>What is Zero?</a:t>
            </a:r>
            <a:endParaRPr lang="en-GB" sz="2800" dirty="0"/>
          </a:p>
        </p:txBody>
      </p:sp>
    </p:spTree>
    <p:extLst>
      <p:ext uri="{BB962C8B-B14F-4D97-AF65-F5344CB8AC3E}">
        <p14:creationId xmlns:p14="http://schemas.microsoft.com/office/powerpoint/2010/main" val="5164466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4819" y="3920157"/>
            <a:ext cx="3211135" cy="307777"/>
          </a:xfrm>
          <a:prstGeom prst="rect">
            <a:avLst/>
          </a:prstGeom>
        </p:spPr>
        <p:txBody>
          <a:bodyPr wrap="none">
            <a:spAutoFit/>
          </a:bodyPr>
          <a:lstStyle/>
          <a:p>
            <a:r>
              <a:rPr lang="en-US" sz="1400" dirty="0"/>
              <a:t>https://</a:t>
            </a:r>
            <a:r>
              <a:rPr lang="en-US" sz="1400" dirty="0" err="1"/>
              <a:t>en.wikipedia.org</a:t>
            </a:r>
            <a:r>
              <a:rPr lang="en-US" sz="1400" dirty="0"/>
              <a:t>/wiki/Derivative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275833"/>
            <a:ext cx="3393718" cy="2664069"/>
          </a:xfrm>
          <a:prstGeom prst="rect">
            <a:avLst/>
          </a:prstGeom>
        </p:spPr>
      </p:pic>
      <p:sp>
        <p:nvSpPr>
          <p:cNvPr id="7" name="TextBox 6"/>
          <p:cNvSpPr txBox="1"/>
          <p:nvPr/>
        </p:nvSpPr>
        <p:spPr>
          <a:xfrm>
            <a:off x="3635896" y="843558"/>
            <a:ext cx="5554558" cy="4154984"/>
          </a:xfrm>
          <a:prstGeom prst="rect">
            <a:avLst/>
          </a:prstGeom>
          <a:noFill/>
        </p:spPr>
        <p:txBody>
          <a:bodyPr wrap="square" rtlCol="0">
            <a:spAutoFit/>
          </a:bodyPr>
          <a:lstStyle/>
          <a:p>
            <a:r>
              <a:rPr lang="en-US" sz="2400" dirty="0" smtClean="0"/>
              <a:t>Take a nearby point on the curve.</a:t>
            </a:r>
          </a:p>
          <a:p>
            <a:endParaRPr lang="en-US" sz="2400" dirty="0"/>
          </a:p>
          <a:p>
            <a:r>
              <a:rPr lang="en-US" sz="2400" dirty="0" smtClean="0"/>
              <a:t>Draw a line connecting this point to where you want the tangent.</a:t>
            </a:r>
          </a:p>
          <a:p>
            <a:endParaRPr lang="en-US" sz="2400" dirty="0"/>
          </a:p>
          <a:p>
            <a:r>
              <a:rPr lang="en-US" sz="2400" dirty="0" smtClean="0"/>
              <a:t>Move your point until it is </a:t>
            </a:r>
            <a:r>
              <a:rPr lang="en-US" sz="2400" i="1" dirty="0" smtClean="0"/>
              <a:t>infinitesimally</a:t>
            </a:r>
            <a:r>
              <a:rPr lang="en-US" sz="2400" dirty="0" smtClean="0"/>
              <a:t> close to the required point.</a:t>
            </a:r>
          </a:p>
          <a:p>
            <a:endParaRPr lang="en-US" sz="2400" dirty="0"/>
          </a:p>
          <a:p>
            <a:r>
              <a:rPr lang="en-US" sz="2400" dirty="0" smtClean="0"/>
              <a:t>When points are ‘zero’ distance away from each other you have the tangent.</a:t>
            </a:r>
          </a:p>
          <a:p>
            <a:endParaRPr lang="en-US" sz="2400" dirty="0"/>
          </a:p>
        </p:txBody>
      </p:sp>
      <p:sp>
        <p:nvSpPr>
          <p:cNvPr id="8" name="TextBox 7"/>
          <p:cNvSpPr txBox="1"/>
          <p:nvPr/>
        </p:nvSpPr>
        <p:spPr>
          <a:xfrm>
            <a:off x="1547664" y="51470"/>
            <a:ext cx="6480720" cy="707886"/>
          </a:xfrm>
          <a:prstGeom prst="rect">
            <a:avLst/>
          </a:prstGeom>
          <a:noFill/>
        </p:spPr>
        <p:txBody>
          <a:bodyPr wrap="square" rtlCol="0">
            <a:spAutoFit/>
          </a:bodyPr>
          <a:lstStyle/>
          <a:p>
            <a:r>
              <a:rPr lang="en-US" sz="4000" dirty="0"/>
              <a:t>To calculate the tangent</a:t>
            </a:r>
            <a:r>
              <a:rPr lang="en-US" sz="4000" dirty="0" smtClean="0"/>
              <a:t>:</a:t>
            </a:r>
            <a:endParaRPr lang="en-US" sz="4000" dirty="0"/>
          </a:p>
        </p:txBody>
      </p:sp>
    </p:spTree>
    <p:extLst>
      <p:ext uri="{BB962C8B-B14F-4D97-AF65-F5344CB8AC3E}">
        <p14:creationId xmlns:p14="http://schemas.microsoft.com/office/powerpoint/2010/main" val="3627120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99012" y="899707"/>
            <a:ext cx="4221460" cy="1569660"/>
          </a:xfrm>
          <a:prstGeom prst="rect">
            <a:avLst/>
          </a:prstGeom>
          <a:noFill/>
        </p:spPr>
        <p:txBody>
          <a:bodyPr wrap="square" rtlCol="0">
            <a:spAutoFit/>
          </a:bodyPr>
          <a:lstStyle/>
          <a:p>
            <a:r>
              <a:rPr lang="en-US" sz="2400" dirty="0" smtClean="0"/>
              <a:t>But what we want to know is the </a:t>
            </a:r>
            <a:r>
              <a:rPr lang="en-US" sz="2400" i="1" dirty="0" smtClean="0"/>
              <a:t>slope</a:t>
            </a:r>
            <a:r>
              <a:rPr lang="en-US" sz="2400" dirty="0" smtClean="0"/>
              <a:t> of the tangent. i.e. how fast the tangent line is increasing per unit distance.</a:t>
            </a:r>
          </a:p>
        </p:txBody>
      </p:sp>
      <p:sp>
        <p:nvSpPr>
          <p:cNvPr id="8" name="TextBox 7"/>
          <p:cNvSpPr txBox="1"/>
          <p:nvPr/>
        </p:nvSpPr>
        <p:spPr>
          <a:xfrm>
            <a:off x="1259632" y="17686"/>
            <a:ext cx="7272808" cy="707886"/>
          </a:xfrm>
          <a:prstGeom prst="rect">
            <a:avLst/>
          </a:prstGeom>
          <a:noFill/>
        </p:spPr>
        <p:txBody>
          <a:bodyPr wrap="square" rtlCol="0">
            <a:spAutoFit/>
          </a:bodyPr>
          <a:lstStyle/>
          <a:p>
            <a:r>
              <a:rPr lang="en-US" sz="4000" dirty="0"/>
              <a:t>To calculate the </a:t>
            </a:r>
            <a:r>
              <a:rPr lang="en-US" sz="4000"/>
              <a:t>tangent</a:t>
            </a:r>
            <a:r>
              <a:rPr lang="en-US" sz="4000" smtClean="0"/>
              <a:t>:</a:t>
            </a:r>
            <a:endParaRPr lang="en-US" sz="4000" dirty="0"/>
          </a:p>
        </p:txBody>
      </p:sp>
      <p:pic>
        <p:nvPicPr>
          <p:cNvPr id="3" name="Picture 2"/>
          <p:cNvPicPr>
            <a:picLocks noChangeAspect="1"/>
          </p:cNvPicPr>
          <p:nvPr/>
        </p:nvPicPr>
        <p:blipFill>
          <a:blip r:embed="rId3"/>
          <a:stretch>
            <a:fillRect/>
          </a:stretch>
        </p:blipFill>
        <p:spPr>
          <a:xfrm>
            <a:off x="156210" y="897177"/>
            <a:ext cx="4016383" cy="2859782"/>
          </a:xfrm>
          <a:prstGeom prst="rect">
            <a:avLst/>
          </a:prstGeom>
        </p:spPr>
      </p:pic>
      <p:sp>
        <p:nvSpPr>
          <p:cNvPr id="9" name="TextBox 8"/>
          <p:cNvSpPr txBox="1"/>
          <p:nvPr/>
        </p:nvSpPr>
        <p:spPr>
          <a:xfrm>
            <a:off x="4570288" y="2804257"/>
            <a:ext cx="4221460" cy="1569660"/>
          </a:xfrm>
          <a:prstGeom prst="rect">
            <a:avLst/>
          </a:prstGeom>
          <a:noFill/>
        </p:spPr>
        <p:txBody>
          <a:bodyPr wrap="square" rtlCol="0">
            <a:spAutoFit/>
          </a:bodyPr>
          <a:lstStyle/>
          <a:p>
            <a:r>
              <a:rPr lang="en-US" sz="2400" dirty="0" smtClean="0"/>
              <a:t>But we’ve brought the points together so to calculate the slope we need to divide by zero!!!!!!</a:t>
            </a:r>
          </a:p>
        </p:txBody>
      </p:sp>
    </p:spTree>
    <p:extLst>
      <p:ext uri="{BB962C8B-B14F-4D97-AF65-F5344CB8AC3E}">
        <p14:creationId xmlns:p14="http://schemas.microsoft.com/office/powerpoint/2010/main" val="5465896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4731990"/>
          </a:xfrm>
          <a:prstGeom prst="rect">
            <a:avLst/>
          </a:prstGeom>
        </p:spPr>
      </p:pic>
      <p:sp>
        <p:nvSpPr>
          <p:cNvPr id="5" name="TextBox 4"/>
          <p:cNvSpPr txBox="1"/>
          <p:nvPr/>
        </p:nvSpPr>
        <p:spPr>
          <a:xfrm>
            <a:off x="1004640" y="411510"/>
            <a:ext cx="7599808" cy="707886"/>
          </a:xfrm>
          <a:prstGeom prst="rect">
            <a:avLst/>
          </a:prstGeom>
          <a:noFill/>
        </p:spPr>
        <p:txBody>
          <a:bodyPr wrap="square" rtlCol="0">
            <a:spAutoFit/>
          </a:bodyPr>
          <a:lstStyle/>
          <a:p>
            <a:r>
              <a:rPr lang="en-US" sz="4000" dirty="0" smtClean="0">
                <a:solidFill>
                  <a:schemeClr val="bg1"/>
                </a:solidFill>
              </a:rPr>
              <a:t>Isaac Newton (</a:t>
            </a:r>
            <a:r>
              <a:rPr lang="en-US" sz="4000" dirty="0">
                <a:solidFill>
                  <a:schemeClr val="bg1"/>
                </a:solidFill>
              </a:rPr>
              <a:t>1642 </a:t>
            </a:r>
            <a:r>
              <a:rPr lang="en-US" sz="4000" dirty="0" smtClean="0">
                <a:solidFill>
                  <a:schemeClr val="bg1"/>
                </a:solidFill>
              </a:rPr>
              <a:t>– 1726</a:t>
            </a:r>
            <a:r>
              <a:rPr lang="en-US" sz="4000" dirty="0">
                <a:solidFill>
                  <a:schemeClr val="bg1"/>
                </a:solidFill>
              </a:rPr>
              <a:t>)</a:t>
            </a:r>
          </a:p>
        </p:txBody>
      </p:sp>
      <p:sp>
        <p:nvSpPr>
          <p:cNvPr id="7" name="TextBox 6"/>
          <p:cNvSpPr txBox="1"/>
          <p:nvPr/>
        </p:nvSpPr>
        <p:spPr>
          <a:xfrm>
            <a:off x="899592" y="1479397"/>
            <a:ext cx="4071416" cy="1200329"/>
          </a:xfrm>
          <a:prstGeom prst="rect">
            <a:avLst/>
          </a:prstGeom>
          <a:noFill/>
        </p:spPr>
        <p:txBody>
          <a:bodyPr wrap="square" rtlCol="0">
            <a:spAutoFit/>
          </a:bodyPr>
          <a:lstStyle/>
          <a:p>
            <a:r>
              <a:rPr lang="en-US" sz="2400" dirty="0" smtClean="0">
                <a:solidFill>
                  <a:schemeClr val="bg1"/>
                </a:solidFill>
              </a:rPr>
              <a:t>Calculus:</a:t>
            </a:r>
          </a:p>
          <a:p>
            <a:endParaRPr lang="en-US" sz="2400" dirty="0">
              <a:solidFill>
                <a:schemeClr val="bg1"/>
              </a:solidFill>
            </a:endParaRPr>
          </a:p>
          <a:p>
            <a:r>
              <a:rPr lang="en-US" sz="2400" dirty="0" smtClean="0">
                <a:solidFill>
                  <a:schemeClr val="bg1"/>
                </a:solidFill>
              </a:rPr>
              <a:t>Fluxions &amp; </a:t>
            </a:r>
            <a:r>
              <a:rPr lang="en-US" sz="2400" dirty="0" err="1" smtClean="0">
                <a:solidFill>
                  <a:schemeClr val="bg1"/>
                </a:solidFill>
              </a:rPr>
              <a:t>Fluents</a:t>
            </a:r>
            <a:endParaRPr lang="en-US" sz="2400" dirty="0">
              <a:solidFill>
                <a:schemeClr val="bg1"/>
              </a:solidFill>
            </a:endParaRPr>
          </a:p>
        </p:txBody>
      </p:sp>
      <mc:AlternateContent xmlns:mc="http://schemas.openxmlformats.org/markup-compatibility/2006" xmlns:a14="http://schemas.microsoft.com/office/drawing/2010/main">
        <mc:Choice Requires="a14">
          <p:sp>
            <p:nvSpPr>
              <p:cNvPr id="6" name="TextBox 5"/>
              <p:cNvSpPr txBox="1"/>
              <p:nvPr/>
            </p:nvSpPr>
            <p:spPr>
              <a:xfrm>
                <a:off x="1763688" y="3152076"/>
                <a:ext cx="2513372"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400" b="0" i="1" smtClean="0">
                          <a:solidFill>
                            <a:schemeClr val="bg1"/>
                          </a:solidFill>
                          <a:latin typeface="Cambria Math" charset="0"/>
                        </a:rPr>
                        <m:t>𝑦</m:t>
                      </m:r>
                      <m:r>
                        <a:rPr lang="en-GB" sz="2400" b="0" i="1" smtClean="0">
                          <a:solidFill>
                            <a:schemeClr val="bg1"/>
                          </a:solidFill>
                          <a:latin typeface="Cambria Math" charset="0"/>
                        </a:rPr>
                        <m:t>=</m:t>
                      </m:r>
                      <m:sSup>
                        <m:sSupPr>
                          <m:ctrlPr>
                            <a:rPr lang="en-GB" sz="2400" b="0" i="1" smtClean="0">
                              <a:solidFill>
                                <a:schemeClr val="bg1"/>
                              </a:solidFill>
                              <a:latin typeface="Cambria Math" charset="0"/>
                            </a:rPr>
                          </m:ctrlPr>
                        </m:sSupPr>
                        <m:e>
                          <m:r>
                            <a:rPr lang="en-GB" sz="2400" b="0" i="1" smtClean="0">
                              <a:solidFill>
                                <a:schemeClr val="bg1"/>
                              </a:solidFill>
                              <a:latin typeface="Cambria Math" charset="0"/>
                            </a:rPr>
                            <m:t>𝑥</m:t>
                          </m:r>
                        </m:e>
                        <m:sup>
                          <m:r>
                            <a:rPr lang="en-GB" sz="2400" b="0" i="1" smtClean="0">
                              <a:solidFill>
                                <a:schemeClr val="bg1"/>
                              </a:solidFill>
                              <a:latin typeface="Cambria Math" charset="0"/>
                            </a:rPr>
                            <m:t>2</m:t>
                          </m:r>
                        </m:sup>
                      </m:sSup>
                      <m:r>
                        <a:rPr lang="en-GB" sz="2400" b="0" i="1" smtClean="0">
                          <a:solidFill>
                            <a:schemeClr val="bg1"/>
                          </a:solidFill>
                          <a:latin typeface="Cambria Math" charset="0"/>
                        </a:rPr>
                        <m:t>+</m:t>
                      </m:r>
                      <m:r>
                        <a:rPr lang="en-GB" sz="2400" b="0" i="1" smtClean="0">
                          <a:solidFill>
                            <a:schemeClr val="bg1"/>
                          </a:solidFill>
                          <a:latin typeface="Cambria Math" charset="0"/>
                        </a:rPr>
                        <m:t>𝑥</m:t>
                      </m:r>
                      <m:r>
                        <a:rPr lang="en-GB" sz="2400" b="0" i="1" smtClean="0">
                          <a:solidFill>
                            <a:schemeClr val="bg1"/>
                          </a:solidFill>
                          <a:latin typeface="Cambria Math" charset="0"/>
                        </a:rPr>
                        <m:t>+1</m:t>
                      </m:r>
                    </m:oMath>
                  </m:oMathPara>
                </a14:m>
                <a:endParaRPr lang="en-US" sz="2400" dirty="0">
                  <a:solidFill>
                    <a:schemeClr val="bg1"/>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763688" y="3152076"/>
                <a:ext cx="2513372" cy="369332"/>
              </a:xfrm>
              <a:prstGeom prst="rect">
                <a:avLst/>
              </a:prstGeom>
              <a:blipFill rotWithShape="0">
                <a:blip r:embed="rId4"/>
                <a:stretch>
                  <a:fillRect b="-26230"/>
                </a:stretch>
              </a:blipFill>
            </p:spPr>
            <p:txBody>
              <a:bodyPr/>
              <a:lstStyle/>
              <a:p>
                <a:r>
                  <a:rPr lang="en-US">
                    <a:noFill/>
                  </a:rPr>
                  <a:t> </a:t>
                </a:r>
              </a:p>
            </p:txBody>
          </p:sp>
        </mc:Fallback>
      </mc:AlternateContent>
    </p:spTree>
    <p:extLst>
      <p:ext uri="{BB962C8B-B14F-4D97-AF65-F5344CB8AC3E}">
        <p14:creationId xmlns:p14="http://schemas.microsoft.com/office/powerpoint/2010/main" val="10645739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8626" y="51470"/>
            <a:ext cx="5760640" cy="707886"/>
          </a:xfrm>
          <a:prstGeom prst="rect">
            <a:avLst/>
          </a:prstGeom>
          <a:noFill/>
        </p:spPr>
        <p:txBody>
          <a:bodyPr wrap="square" rtlCol="0">
            <a:spAutoFit/>
          </a:bodyPr>
          <a:lstStyle/>
          <a:p>
            <a:r>
              <a:rPr lang="en-US" sz="4000" dirty="0" smtClean="0"/>
              <a:t>Newton’s Calculus</a:t>
            </a:r>
            <a:endParaRPr lang="en-US" sz="4000" dirty="0"/>
          </a:p>
        </p:txBody>
      </p:sp>
      <mc:AlternateContent xmlns:mc="http://schemas.openxmlformats.org/markup-compatibility/2006" xmlns:a14="http://schemas.microsoft.com/office/drawing/2010/main">
        <mc:Choice Requires="a14">
          <p:sp>
            <p:nvSpPr>
              <p:cNvPr id="4" name="TextBox 3"/>
              <p:cNvSpPr txBox="1"/>
              <p:nvPr/>
            </p:nvSpPr>
            <p:spPr>
              <a:xfrm>
                <a:off x="277540" y="1203598"/>
                <a:ext cx="7462812" cy="1962589"/>
              </a:xfrm>
              <a:prstGeom prst="rect">
                <a:avLst/>
              </a:prstGeom>
              <a:noFill/>
            </p:spPr>
            <p:txBody>
              <a:bodyPr wrap="square" rtlCol="0">
                <a:spAutoFit/>
              </a:bodyPr>
              <a:lstStyle/>
              <a:p>
                <a:r>
                  <a:rPr lang="en-US" sz="2400" dirty="0" smtClean="0"/>
                  <a:t>In an infinitesimally small time let y change and be denoted by </a:t>
                </a:r>
                <a14:m>
                  <m:oMath xmlns:m="http://schemas.openxmlformats.org/officeDocument/2006/math">
                    <m:r>
                      <a:rPr lang="en-GB" sz="2400" b="0" i="1" smtClean="0">
                        <a:latin typeface="Cambria Math" charset="0"/>
                      </a:rPr>
                      <m:t>𝑦</m:t>
                    </m:r>
                    <m:r>
                      <a:rPr lang="en-GB" sz="2400" b="0" i="1" smtClean="0">
                        <a:latin typeface="Cambria Math" charset="0"/>
                      </a:rPr>
                      <m:t>+</m:t>
                    </m:r>
                    <m:r>
                      <a:rPr lang="en-GB" sz="2400" b="0" i="1" smtClean="0">
                        <a:latin typeface="Cambria Math" charset="0"/>
                        <a:ea typeface="Cambria Math" charset="0"/>
                        <a:cs typeface="Cambria Math" charset="0"/>
                      </a:rPr>
                      <m:t>𝜊</m:t>
                    </m:r>
                    <m:acc>
                      <m:accPr>
                        <m:chr m:val="̇"/>
                        <m:ctrlPr>
                          <a:rPr lang="en-GB" sz="2400" b="0" i="1" smtClean="0">
                            <a:latin typeface="Cambria Math" charset="0"/>
                            <a:ea typeface="Cambria Math" charset="0"/>
                            <a:cs typeface="Cambria Math" charset="0"/>
                          </a:rPr>
                        </m:ctrlPr>
                      </m:accPr>
                      <m:e>
                        <m:r>
                          <a:rPr lang="en-GB" sz="2400" b="0" i="1" smtClean="0">
                            <a:latin typeface="Cambria Math" charset="0"/>
                            <a:ea typeface="Cambria Math" charset="0"/>
                            <a:cs typeface="Cambria Math" charset="0"/>
                          </a:rPr>
                          <m:t>𝑦</m:t>
                        </m:r>
                      </m:e>
                    </m:acc>
                  </m:oMath>
                </a14:m>
                <a:endParaRPr lang="en-US" sz="2400" dirty="0" smtClean="0"/>
              </a:p>
              <a:p>
                <a:endParaRPr lang="en-US" sz="2400" dirty="0"/>
              </a:p>
              <a:p>
                <a:r>
                  <a:rPr lang="en-US" sz="2400" dirty="0" smtClean="0"/>
                  <a:t>Now</a:t>
                </a:r>
              </a:p>
              <a:p>
                <a:pPr/>
                <a14:m>
                  <m:oMathPara xmlns:m="http://schemas.openxmlformats.org/officeDocument/2006/math">
                    <m:oMathParaPr>
                      <m:jc m:val="centerGroup"/>
                    </m:oMathParaPr>
                    <m:oMath xmlns:m="http://schemas.openxmlformats.org/officeDocument/2006/math">
                      <m:r>
                        <a:rPr lang="en-GB" sz="2400" b="0" i="1" smtClean="0">
                          <a:latin typeface="Cambria Math" charset="0"/>
                        </a:rPr>
                        <m:t>(</m:t>
                      </m:r>
                      <m:r>
                        <a:rPr lang="en-GB" sz="2400" b="0" i="1" smtClean="0">
                          <a:latin typeface="Cambria Math" charset="0"/>
                        </a:rPr>
                        <m:t>𝑦</m:t>
                      </m:r>
                      <m:r>
                        <a:rPr lang="en-GB" sz="2400" b="0" i="1" smtClean="0">
                          <a:latin typeface="Cambria Math" charset="0"/>
                        </a:rPr>
                        <m:t>+</m:t>
                      </m:r>
                      <m:r>
                        <a:rPr lang="en-GB" sz="2400" b="0" i="1" smtClean="0">
                          <a:latin typeface="Cambria Math" charset="0"/>
                          <a:ea typeface="Cambria Math" charset="0"/>
                          <a:cs typeface="Cambria Math" charset="0"/>
                        </a:rPr>
                        <m:t>𝜊</m:t>
                      </m:r>
                      <m:acc>
                        <m:accPr>
                          <m:chr m:val="̇"/>
                          <m:ctrlPr>
                            <a:rPr lang="en-GB" sz="2400" b="0" i="1" smtClean="0">
                              <a:latin typeface="Cambria Math" charset="0"/>
                              <a:ea typeface="Cambria Math" charset="0"/>
                              <a:cs typeface="Cambria Math" charset="0"/>
                            </a:rPr>
                          </m:ctrlPr>
                        </m:accPr>
                        <m:e>
                          <m:r>
                            <a:rPr lang="en-GB" sz="2400" b="0" i="1" smtClean="0">
                              <a:latin typeface="Cambria Math" charset="0"/>
                              <a:ea typeface="Cambria Math" charset="0"/>
                              <a:cs typeface="Cambria Math" charset="0"/>
                            </a:rPr>
                            <m:t>𝑦</m:t>
                          </m:r>
                          <m:r>
                            <a:rPr lang="en-GB" sz="2400" b="0" i="1" smtClean="0">
                              <a:latin typeface="Cambria Math" charset="0"/>
                              <a:ea typeface="Cambria Math" charset="0"/>
                              <a:cs typeface="Cambria Math" charset="0"/>
                            </a:rPr>
                            <m:t>)</m:t>
                          </m:r>
                        </m:e>
                      </m:acc>
                      <m:r>
                        <a:rPr lang="en-GB" sz="2400" b="0" i="1" smtClean="0">
                          <a:latin typeface="Cambria Math" charset="0"/>
                        </a:rPr>
                        <m:t>=</m:t>
                      </m:r>
                      <m:sSup>
                        <m:sSupPr>
                          <m:ctrlPr>
                            <a:rPr lang="is-IS" sz="2400" b="0" i="1" smtClean="0">
                              <a:latin typeface="Cambria Math" charset="0"/>
                            </a:rPr>
                          </m:ctrlPr>
                        </m:sSupPr>
                        <m:e>
                          <m:d>
                            <m:dPr>
                              <m:ctrlPr>
                                <a:rPr lang="en-GB" sz="2400" b="0" i="1" smtClean="0">
                                  <a:latin typeface="Cambria Math" charset="0"/>
                                </a:rPr>
                              </m:ctrlPr>
                            </m:dPr>
                            <m:e>
                              <m:r>
                                <a:rPr lang="en-GB" sz="2400" b="0" i="1" smtClean="0">
                                  <a:latin typeface="Cambria Math" charset="0"/>
                                </a:rPr>
                                <m:t>𝑥</m:t>
                              </m:r>
                              <m:r>
                                <a:rPr lang="en-GB" sz="2400" b="0" i="1" smtClean="0">
                                  <a:latin typeface="Cambria Math" charset="0"/>
                                </a:rPr>
                                <m:t>+</m:t>
                              </m:r>
                              <m:r>
                                <a:rPr lang="en-GB" sz="2400" b="0" i="1" smtClean="0">
                                  <a:latin typeface="Cambria Math" charset="0"/>
                                  <a:ea typeface="Cambria Math" charset="0"/>
                                  <a:cs typeface="Cambria Math" charset="0"/>
                                </a:rPr>
                                <m:t>𝜊</m:t>
                              </m:r>
                              <m:acc>
                                <m:accPr>
                                  <m:chr m:val="̇"/>
                                  <m:ctrlPr>
                                    <a:rPr lang="en-GB" sz="2400" b="0" i="1" smtClean="0">
                                      <a:latin typeface="Cambria Math" charset="0"/>
                                      <a:ea typeface="Cambria Math" charset="0"/>
                                      <a:cs typeface="Cambria Math" charset="0"/>
                                    </a:rPr>
                                  </m:ctrlPr>
                                </m:accPr>
                                <m:e>
                                  <m:r>
                                    <a:rPr lang="en-GB" sz="2400" b="0" i="1" smtClean="0">
                                      <a:latin typeface="Cambria Math" charset="0"/>
                                      <a:ea typeface="Cambria Math" charset="0"/>
                                      <a:cs typeface="Cambria Math" charset="0"/>
                                    </a:rPr>
                                    <m:t>𝑥</m:t>
                                  </m:r>
                                </m:e>
                              </m:acc>
                            </m:e>
                          </m:d>
                        </m:e>
                        <m:sup>
                          <m:r>
                            <a:rPr lang="is-IS" sz="2400" b="0" i="1" smtClean="0">
                              <a:latin typeface="Cambria Math" charset="0"/>
                            </a:rPr>
                            <m:t>2</m:t>
                          </m:r>
                        </m:sup>
                      </m:sSup>
                      <m:r>
                        <a:rPr lang="en-GB" sz="2400" b="0" i="1" smtClean="0">
                          <a:latin typeface="Cambria Math" charset="0"/>
                        </a:rPr>
                        <m:t>+ </m:t>
                      </m:r>
                      <m:d>
                        <m:dPr>
                          <m:ctrlPr>
                            <a:rPr lang="en-GB" sz="2400" i="1">
                              <a:latin typeface="Cambria Math" charset="0"/>
                            </a:rPr>
                          </m:ctrlPr>
                        </m:dPr>
                        <m:e>
                          <m:r>
                            <a:rPr lang="en-GB" sz="2400" i="1">
                              <a:latin typeface="Cambria Math" charset="0"/>
                            </a:rPr>
                            <m:t>𝑥</m:t>
                          </m:r>
                          <m:r>
                            <a:rPr lang="en-GB" sz="2400" i="1">
                              <a:latin typeface="Cambria Math" charset="0"/>
                            </a:rPr>
                            <m:t>+</m:t>
                          </m:r>
                          <m:r>
                            <a:rPr lang="en-GB" sz="2400" i="1">
                              <a:latin typeface="Cambria Math" charset="0"/>
                              <a:ea typeface="Cambria Math" charset="0"/>
                              <a:cs typeface="Cambria Math" charset="0"/>
                            </a:rPr>
                            <m:t>𝜊</m:t>
                          </m:r>
                          <m:acc>
                            <m:accPr>
                              <m:chr m:val="̇"/>
                              <m:ctrlPr>
                                <a:rPr lang="en-GB" sz="2400" i="1">
                                  <a:latin typeface="Cambria Math" charset="0"/>
                                  <a:ea typeface="Cambria Math" charset="0"/>
                                  <a:cs typeface="Cambria Math" charset="0"/>
                                </a:rPr>
                              </m:ctrlPr>
                            </m:accPr>
                            <m:e>
                              <m:r>
                                <a:rPr lang="en-GB" sz="2400" i="1">
                                  <a:latin typeface="Cambria Math" charset="0"/>
                                  <a:ea typeface="Cambria Math" charset="0"/>
                                  <a:cs typeface="Cambria Math" charset="0"/>
                                </a:rPr>
                                <m:t>𝑥</m:t>
                              </m:r>
                            </m:e>
                          </m:acc>
                        </m:e>
                      </m:d>
                      <m:r>
                        <a:rPr lang="en-GB" sz="2400" b="0" i="1" smtClean="0">
                          <a:latin typeface="Cambria Math" charset="0"/>
                          <a:ea typeface="Cambria Math" charset="0"/>
                          <a:cs typeface="Cambria Math" charset="0"/>
                        </a:rPr>
                        <m:t>+1</m:t>
                      </m:r>
                    </m:oMath>
                  </m:oMathPara>
                </a14:m>
                <a:endParaRPr lang="en-US" sz="2400" dirty="0"/>
              </a:p>
            </p:txBody>
          </p:sp>
        </mc:Choice>
        <mc:Fallback xmlns="">
          <p:sp>
            <p:nvSpPr>
              <p:cNvPr id="4" name="TextBox 3"/>
              <p:cNvSpPr txBox="1">
                <a:spLocks noRot="1" noChangeAspect="1" noMove="1" noResize="1" noEditPoints="1" noAdjustHandles="1" noChangeArrowheads="1" noChangeShapeType="1" noTextEdit="1"/>
              </p:cNvSpPr>
              <p:nvPr/>
            </p:nvSpPr>
            <p:spPr>
              <a:xfrm>
                <a:off x="277540" y="1203598"/>
                <a:ext cx="7462812" cy="1962589"/>
              </a:xfrm>
              <a:prstGeom prst="rect">
                <a:avLst/>
              </a:prstGeom>
              <a:blipFill rotWithShape="0">
                <a:blip r:embed="rId2"/>
                <a:stretch>
                  <a:fillRect l="-1307" t="-2174"/>
                </a:stretch>
              </a:blipFill>
            </p:spPr>
            <p:txBody>
              <a:bodyPr/>
              <a:lstStyle/>
              <a:p>
                <a:r>
                  <a:rPr lang="en-US">
                    <a:noFill/>
                  </a:rPr>
                  <a:t> </a:t>
                </a:r>
              </a:p>
            </p:txBody>
          </p:sp>
        </mc:Fallback>
      </mc:AlternateContent>
    </p:spTree>
    <p:extLst>
      <p:ext uri="{BB962C8B-B14F-4D97-AF65-F5344CB8AC3E}">
        <p14:creationId xmlns:p14="http://schemas.microsoft.com/office/powerpoint/2010/main" val="1231897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277540" y="1203598"/>
                <a:ext cx="7462812" cy="3094180"/>
              </a:xfrm>
              <a:prstGeom prst="rect">
                <a:avLst/>
              </a:prstGeom>
              <a:noFill/>
            </p:spPr>
            <p:txBody>
              <a:bodyPr wrap="square" rtlCol="0">
                <a:spAutoFit/>
              </a:bodyPr>
              <a:lstStyle/>
              <a:p>
                <a:r>
                  <a:rPr lang="en-US" sz="2400" dirty="0" smtClean="0"/>
                  <a:t>In an infinitesimally small time let y change and be denoted by </a:t>
                </a:r>
                <a14:m>
                  <m:oMath xmlns:m="http://schemas.openxmlformats.org/officeDocument/2006/math">
                    <m:r>
                      <a:rPr lang="en-GB" sz="2400" b="0" i="1" smtClean="0">
                        <a:latin typeface="Cambria Math" charset="0"/>
                      </a:rPr>
                      <m:t>𝑦</m:t>
                    </m:r>
                    <m:r>
                      <a:rPr lang="en-GB" sz="2400" b="0" i="1" smtClean="0">
                        <a:latin typeface="Cambria Math" charset="0"/>
                      </a:rPr>
                      <m:t>+</m:t>
                    </m:r>
                    <m:r>
                      <a:rPr lang="en-GB" sz="2400" b="0" i="1" smtClean="0">
                        <a:latin typeface="Cambria Math" charset="0"/>
                        <a:ea typeface="Cambria Math" charset="0"/>
                        <a:cs typeface="Cambria Math" charset="0"/>
                      </a:rPr>
                      <m:t>𝜊</m:t>
                    </m:r>
                    <m:acc>
                      <m:accPr>
                        <m:chr m:val="̇"/>
                        <m:ctrlPr>
                          <a:rPr lang="en-GB" sz="2400" b="0" i="1" smtClean="0">
                            <a:latin typeface="Cambria Math" charset="0"/>
                            <a:ea typeface="Cambria Math" charset="0"/>
                            <a:cs typeface="Cambria Math" charset="0"/>
                          </a:rPr>
                        </m:ctrlPr>
                      </m:accPr>
                      <m:e>
                        <m:r>
                          <a:rPr lang="en-GB" sz="2400" b="0" i="1" smtClean="0">
                            <a:latin typeface="Cambria Math" charset="0"/>
                            <a:ea typeface="Cambria Math" charset="0"/>
                            <a:cs typeface="Cambria Math" charset="0"/>
                          </a:rPr>
                          <m:t>𝑦</m:t>
                        </m:r>
                      </m:e>
                    </m:acc>
                  </m:oMath>
                </a14:m>
                <a:endParaRPr lang="en-US" sz="2400" dirty="0" smtClean="0"/>
              </a:p>
              <a:p>
                <a:endParaRPr lang="en-US" sz="2400" dirty="0"/>
              </a:p>
              <a:p>
                <a:r>
                  <a:rPr lang="en-US" sz="2400" dirty="0" smtClean="0"/>
                  <a:t>Now</a:t>
                </a:r>
              </a:p>
              <a:p>
                <a:pPr/>
                <a14:m>
                  <m:oMathPara xmlns:m="http://schemas.openxmlformats.org/officeDocument/2006/math">
                    <m:oMathParaPr>
                      <m:jc m:val="centerGroup"/>
                    </m:oMathParaPr>
                    <m:oMath xmlns:m="http://schemas.openxmlformats.org/officeDocument/2006/math">
                      <m:r>
                        <a:rPr lang="en-GB" sz="2400" b="0" i="1" smtClean="0">
                          <a:latin typeface="Cambria Math" charset="0"/>
                        </a:rPr>
                        <m:t>(</m:t>
                      </m:r>
                      <m:r>
                        <a:rPr lang="en-GB" sz="2400" b="0" i="1" smtClean="0">
                          <a:latin typeface="Cambria Math" charset="0"/>
                        </a:rPr>
                        <m:t>𝑦</m:t>
                      </m:r>
                      <m:r>
                        <a:rPr lang="en-GB" sz="2400" b="0" i="1" smtClean="0">
                          <a:latin typeface="Cambria Math" charset="0"/>
                        </a:rPr>
                        <m:t>+</m:t>
                      </m:r>
                      <m:r>
                        <a:rPr lang="en-GB" sz="2400" b="0" i="1" smtClean="0">
                          <a:latin typeface="Cambria Math" charset="0"/>
                          <a:ea typeface="Cambria Math" charset="0"/>
                          <a:cs typeface="Cambria Math" charset="0"/>
                        </a:rPr>
                        <m:t>𝜊</m:t>
                      </m:r>
                      <m:acc>
                        <m:accPr>
                          <m:chr m:val="̇"/>
                          <m:ctrlPr>
                            <a:rPr lang="en-GB" sz="2400" b="0" i="1" smtClean="0">
                              <a:latin typeface="Cambria Math" charset="0"/>
                              <a:ea typeface="Cambria Math" charset="0"/>
                              <a:cs typeface="Cambria Math" charset="0"/>
                            </a:rPr>
                          </m:ctrlPr>
                        </m:accPr>
                        <m:e>
                          <m:r>
                            <a:rPr lang="en-GB" sz="2400" b="0" i="1" smtClean="0">
                              <a:latin typeface="Cambria Math" charset="0"/>
                              <a:ea typeface="Cambria Math" charset="0"/>
                              <a:cs typeface="Cambria Math" charset="0"/>
                            </a:rPr>
                            <m:t>𝑦</m:t>
                          </m:r>
                          <m:r>
                            <a:rPr lang="en-GB" sz="2400" b="0" i="1" smtClean="0">
                              <a:latin typeface="Cambria Math" charset="0"/>
                              <a:ea typeface="Cambria Math" charset="0"/>
                              <a:cs typeface="Cambria Math" charset="0"/>
                            </a:rPr>
                            <m:t>)</m:t>
                          </m:r>
                        </m:e>
                      </m:acc>
                      <m:r>
                        <a:rPr lang="en-GB" sz="2400" b="0" i="1" smtClean="0">
                          <a:latin typeface="Cambria Math" charset="0"/>
                        </a:rPr>
                        <m:t>=</m:t>
                      </m:r>
                      <m:sSup>
                        <m:sSupPr>
                          <m:ctrlPr>
                            <a:rPr lang="is-IS" sz="2400" b="0" i="1" smtClean="0">
                              <a:latin typeface="Cambria Math" charset="0"/>
                            </a:rPr>
                          </m:ctrlPr>
                        </m:sSupPr>
                        <m:e>
                          <m:d>
                            <m:dPr>
                              <m:ctrlPr>
                                <a:rPr lang="en-GB" sz="2400" b="0" i="1" smtClean="0">
                                  <a:latin typeface="Cambria Math" charset="0"/>
                                </a:rPr>
                              </m:ctrlPr>
                            </m:dPr>
                            <m:e>
                              <m:r>
                                <a:rPr lang="en-GB" sz="2400" b="0" i="1" smtClean="0">
                                  <a:latin typeface="Cambria Math" charset="0"/>
                                </a:rPr>
                                <m:t>𝑥</m:t>
                              </m:r>
                              <m:r>
                                <a:rPr lang="en-GB" sz="2400" b="0" i="1" smtClean="0">
                                  <a:latin typeface="Cambria Math" charset="0"/>
                                </a:rPr>
                                <m:t>+</m:t>
                              </m:r>
                              <m:r>
                                <a:rPr lang="en-GB" sz="2400" b="0" i="1" smtClean="0">
                                  <a:latin typeface="Cambria Math" charset="0"/>
                                  <a:ea typeface="Cambria Math" charset="0"/>
                                  <a:cs typeface="Cambria Math" charset="0"/>
                                </a:rPr>
                                <m:t>𝜊</m:t>
                              </m:r>
                              <m:acc>
                                <m:accPr>
                                  <m:chr m:val="̇"/>
                                  <m:ctrlPr>
                                    <a:rPr lang="en-GB" sz="2400" b="0" i="1" smtClean="0">
                                      <a:latin typeface="Cambria Math" charset="0"/>
                                      <a:ea typeface="Cambria Math" charset="0"/>
                                      <a:cs typeface="Cambria Math" charset="0"/>
                                    </a:rPr>
                                  </m:ctrlPr>
                                </m:accPr>
                                <m:e>
                                  <m:r>
                                    <a:rPr lang="en-GB" sz="2400" b="0" i="1" smtClean="0">
                                      <a:latin typeface="Cambria Math" charset="0"/>
                                      <a:ea typeface="Cambria Math" charset="0"/>
                                      <a:cs typeface="Cambria Math" charset="0"/>
                                    </a:rPr>
                                    <m:t>𝑥</m:t>
                                  </m:r>
                                </m:e>
                              </m:acc>
                            </m:e>
                          </m:d>
                        </m:e>
                        <m:sup>
                          <m:r>
                            <a:rPr lang="is-IS" sz="2400" b="0" i="1" smtClean="0">
                              <a:latin typeface="Cambria Math" charset="0"/>
                            </a:rPr>
                            <m:t>2</m:t>
                          </m:r>
                        </m:sup>
                      </m:sSup>
                      <m:r>
                        <a:rPr lang="en-GB" sz="2400" b="0" i="1" smtClean="0">
                          <a:latin typeface="Cambria Math" charset="0"/>
                        </a:rPr>
                        <m:t>+ </m:t>
                      </m:r>
                      <m:d>
                        <m:dPr>
                          <m:ctrlPr>
                            <a:rPr lang="en-GB" sz="2400" i="1">
                              <a:latin typeface="Cambria Math" charset="0"/>
                            </a:rPr>
                          </m:ctrlPr>
                        </m:dPr>
                        <m:e>
                          <m:r>
                            <a:rPr lang="en-GB" sz="2400" i="1">
                              <a:latin typeface="Cambria Math" charset="0"/>
                            </a:rPr>
                            <m:t>𝑥</m:t>
                          </m:r>
                          <m:r>
                            <a:rPr lang="en-GB" sz="2400" i="1">
                              <a:latin typeface="Cambria Math" charset="0"/>
                            </a:rPr>
                            <m:t>+</m:t>
                          </m:r>
                          <m:r>
                            <a:rPr lang="en-GB" sz="2400" i="1">
                              <a:latin typeface="Cambria Math" charset="0"/>
                              <a:ea typeface="Cambria Math" charset="0"/>
                              <a:cs typeface="Cambria Math" charset="0"/>
                            </a:rPr>
                            <m:t>𝜊</m:t>
                          </m:r>
                          <m:acc>
                            <m:accPr>
                              <m:chr m:val="̇"/>
                              <m:ctrlPr>
                                <a:rPr lang="en-GB" sz="2400" i="1">
                                  <a:latin typeface="Cambria Math" charset="0"/>
                                  <a:ea typeface="Cambria Math" charset="0"/>
                                  <a:cs typeface="Cambria Math" charset="0"/>
                                </a:rPr>
                              </m:ctrlPr>
                            </m:accPr>
                            <m:e>
                              <m:r>
                                <a:rPr lang="en-GB" sz="2400" i="1">
                                  <a:latin typeface="Cambria Math" charset="0"/>
                                  <a:ea typeface="Cambria Math" charset="0"/>
                                  <a:cs typeface="Cambria Math" charset="0"/>
                                </a:rPr>
                                <m:t>𝑥</m:t>
                              </m:r>
                            </m:e>
                          </m:acc>
                        </m:e>
                      </m:d>
                      <m:r>
                        <a:rPr lang="en-GB" sz="2400" b="0" i="1" smtClean="0">
                          <a:latin typeface="Cambria Math" charset="0"/>
                          <a:ea typeface="Cambria Math" charset="0"/>
                          <a:cs typeface="Cambria Math" charset="0"/>
                        </a:rPr>
                        <m:t>+1</m:t>
                      </m:r>
                    </m:oMath>
                  </m:oMathPara>
                </a14:m>
                <a:endParaRPr lang="en-US" sz="2400" dirty="0" smtClean="0"/>
              </a:p>
              <a:p>
                <a:endParaRPr lang="en-US" sz="2400" dirty="0" smtClean="0"/>
              </a:p>
              <a:p>
                <a:pPr/>
                <a14:m>
                  <m:oMathPara xmlns:m="http://schemas.openxmlformats.org/officeDocument/2006/math">
                    <m:oMathParaPr>
                      <m:jc m:val="centerGroup"/>
                    </m:oMathParaPr>
                    <m:oMath xmlns:m="http://schemas.openxmlformats.org/officeDocument/2006/math">
                      <m:r>
                        <a:rPr lang="en-GB" sz="2400" i="1">
                          <a:latin typeface="Cambria Math" charset="0"/>
                        </a:rPr>
                        <m:t>(</m:t>
                      </m:r>
                      <m:r>
                        <a:rPr lang="en-GB" sz="2400" i="1">
                          <a:latin typeface="Cambria Math" charset="0"/>
                        </a:rPr>
                        <m:t>𝑦</m:t>
                      </m:r>
                      <m:r>
                        <a:rPr lang="en-GB" sz="2400" i="1">
                          <a:latin typeface="Cambria Math" charset="0"/>
                        </a:rPr>
                        <m:t>+</m:t>
                      </m:r>
                      <m:r>
                        <a:rPr lang="en-GB" sz="2400" i="1">
                          <a:latin typeface="Cambria Math" charset="0"/>
                          <a:ea typeface="Cambria Math" charset="0"/>
                          <a:cs typeface="Cambria Math" charset="0"/>
                        </a:rPr>
                        <m:t>𝜊</m:t>
                      </m:r>
                      <m:acc>
                        <m:accPr>
                          <m:chr m:val="̇"/>
                          <m:ctrlPr>
                            <a:rPr lang="en-GB" sz="2400" i="1">
                              <a:latin typeface="Cambria Math" charset="0"/>
                              <a:ea typeface="Cambria Math" charset="0"/>
                              <a:cs typeface="Cambria Math" charset="0"/>
                            </a:rPr>
                          </m:ctrlPr>
                        </m:accPr>
                        <m:e>
                          <m:r>
                            <a:rPr lang="en-GB" sz="2400" i="1">
                              <a:latin typeface="Cambria Math" charset="0"/>
                              <a:ea typeface="Cambria Math" charset="0"/>
                              <a:cs typeface="Cambria Math" charset="0"/>
                            </a:rPr>
                            <m:t>𝑦</m:t>
                          </m:r>
                          <m:r>
                            <a:rPr lang="en-GB" sz="2400" i="1">
                              <a:latin typeface="Cambria Math" charset="0"/>
                              <a:ea typeface="Cambria Math" charset="0"/>
                              <a:cs typeface="Cambria Math" charset="0"/>
                            </a:rPr>
                            <m:t>)</m:t>
                          </m:r>
                        </m:e>
                      </m:acc>
                      <m:r>
                        <a:rPr lang="en-GB" sz="2400" i="1">
                          <a:latin typeface="Cambria Math" charset="0"/>
                        </a:rPr>
                        <m:t>=</m:t>
                      </m:r>
                      <m:sSup>
                        <m:sSupPr>
                          <m:ctrlPr>
                            <a:rPr lang="is-IS" sz="2400" i="1" smtClean="0">
                              <a:latin typeface="Cambria Math" charset="0"/>
                            </a:rPr>
                          </m:ctrlPr>
                        </m:sSupPr>
                        <m:e>
                          <m:r>
                            <a:rPr lang="en-GB" sz="2400" b="0" i="1" smtClean="0">
                              <a:latin typeface="Cambria Math" charset="0"/>
                            </a:rPr>
                            <m:t>𝑥</m:t>
                          </m:r>
                        </m:e>
                        <m:sup>
                          <m:r>
                            <a:rPr lang="is-IS" sz="2400" i="1" smtClean="0">
                              <a:latin typeface="Cambria Math" charset="0"/>
                            </a:rPr>
                            <m:t>2</m:t>
                          </m:r>
                        </m:sup>
                      </m:sSup>
                      <m:r>
                        <a:rPr lang="en-GB" sz="2400" b="0" i="1" smtClean="0">
                          <a:latin typeface="Cambria Math" charset="0"/>
                        </a:rPr>
                        <m:t>+2</m:t>
                      </m:r>
                      <m:r>
                        <a:rPr lang="en-GB" sz="2400" b="0" i="1" smtClean="0">
                          <a:latin typeface="Cambria Math" charset="0"/>
                        </a:rPr>
                        <m:t>𝑥</m:t>
                      </m:r>
                      <m:d>
                        <m:dPr>
                          <m:ctrlPr>
                            <a:rPr lang="en-GB" sz="2400" b="0" i="1" smtClean="0">
                              <a:latin typeface="Cambria Math" charset="0"/>
                            </a:rPr>
                          </m:ctrlPr>
                        </m:dPr>
                        <m:e>
                          <m:r>
                            <a:rPr lang="en-GB" sz="2400" i="1">
                              <a:latin typeface="Cambria Math" charset="0"/>
                              <a:ea typeface="Cambria Math" charset="0"/>
                              <a:cs typeface="Cambria Math" charset="0"/>
                            </a:rPr>
                            <m:t>𝜊</m:t>
                          </m:r>
                          <m:acc>
                            <m:accPr>
                              <m:chr m:val="̇"/>
                              <m:ctrlPr>
                                <a:rPr lang="en-GB" sz="2400" i="1">
                                  <a:latin typeface="Cambria Math" charset="0"/>
                                  <a:ea typeface="Cambria Math" charset="0"/>
                                  <a:cs typeface="Cambria Math" charset="0"/>
                                </a:rPr>
                              </m:ctrlPr>
                            </m:accPr>
                            <m:e>
                              <m:r>
                                <a:rPr lang="en-GB" sz="2400" i="1">
                                  <a:latin typeface="Cambria Math" charset="0"/>
                                  <a:ea typeface="Cambria Math" charset="0"/>
                                  <a:cs typeface="Cambria Math" charset="0"/>
                                </a:rPr>
                                <m:t>𝑥</m:t>
                              </m:r>
                            </m:e>
                          </m:acc>
                        </m:e>
                      </m:d>
                      <m:r>
                        <a:rPr lang="en-GB" sz="2400" b="0" i="1" smtClean="0">
                          <a:latin typeface="Cambria Math" charset="0"/>
                          <a:ea typeface="Cambria Math" charset="0"/>
                          <a:cs typeface="Cambria Math" charset="0"/>
                        </a:rPr>
                        <m:t>+</m:t>
                      </m:r>
                      <m:sSup>
                        <m:sSupPr>
                          <m:ctrlPr>
                            <a:rPr lang="is-IS" sz="2400" i="1">
                              <a:latin typeface="Cambria Math" charset="0"/>
                            </a:rPr>
                          </m:ctrlPr>
                        </m:sSupPr>
                        <m:e>
                          <m:d>
                            <m:dPr>
                              <m:ctrlPr>
                                <a:rPr lang="en-GB" sz="2400" i="1">
                                  <a:latin typeface="Cambria Math" charset="0"/>
                                </a:rPr>
                              </m:ctrlPr>
                            </m:dPr>
                            <m:e>
                              <m:r>
                                <a:rPr lang="en-GB" sz="2400" i="1">
                                  <a:latin typeface="Cambria Math" charset="0"/>
                                  <a:ea typeface="Cambria Math" charset="0"/>
                                  <a:cs typeface="Cambria Math" charset="0"/>
                                </a:rPr>
                                <m:t>𝜊</m:t>
                              </m:r>
                              <m:acc>
                                <m:accPr>
                                  <m:chr m:val="̇"/>
                                  <m:ctrlPr>
                                    <a:rPr lang="en-GB" sz="2400" i="1">
                                      <a:latin typeface="Cambria Math" charset="0"/>
                                      <a:ea typeface="Cambria Math" charset="0"/>
                                      <a:cs typeface="Cambria Math" charset="0"/>
                                    </a:rPr>
                                  </m:ctrlPr>
                                </m:accPr>
                                <m:e>
                                  <m:r>
                                    <a:rPr lang="en-GB" sz="2400" i="1">
                                      <a:latin typeface="Cambria Math" charset="0"/>
                                      <a:ea typeface="Cambria Math" charset="0"/>
                                      <a:cs typeface="Cambria Math" charset="0"/>
                                    </a:rPr>
                                    <m:t>𝑥</m:t>
                                  </m:r>
                                </m:e>
                              </m:acc>
                            </m:e>
                          </m:d>
                        </m:e>
                        <m:sup>
                          <m:r>
                            <a:rPr lang="is-IS" sz="2400" i="1">
                              <a:latin typeface="Cambria Math" charset="0"/>
                            </a:rPr>
                            <m:t>2</m:t>
                          </m:r>
                        </m:sup>
                      </m:sSup>
                      <m:r>
                        <a:rPr lang="en-GB" sz="2400" i="1">
                          <a:latin typeface="Cambria Math" charset="0"/>
                        </a:rPr>
                        <m:t>+ </m:t>
                      </m:r>
                      <m:d>
                        <m:dPr>
                          <m:ctrlPr>
                            <a:rPr lang="en-GB" sz="2400" i="1">
                              <a:latin typeface="Cambria Math" charset="0"/>
                            </a:rPr>
                          </m:ctrlPr>
                        </m:dPr>
                        <m:e>
                          <m:r>
                            <a:rPr lang="en-GB" sz="2400" i="1">
                              <a:latin typeface="Cambria Math" charset="0"/>
                            </a:rPr>
                            <m:t>𝑥</m:t>
                          </m:r>
                          <m:r>
                            <a:rPr lang="en-GB" sz="2400" i="1">
                              <a:latin typeface="Cambria Math" charset="0"/>
                            </a:rPr>
                            <m:t>+</m:t>
                          </m:r>
                          <m:r>
                            <a:rPr lang="en-GB" sz="2400" i="1">
                              <a:latin typeface="Cambria Math" charset="0"/>
                              <a:ea typeface="Cambria Math" charset="0"/>
                              <a:cs typeface="Cambria Math" charset="0"/>
                            </a:rPr>
                            <m:t>𝜊</m:t>
                          </m:r>
                          <m:acc>
                            <m:accPr>
                              <m:chr m:val="̇"/>
                              <m:ctrlPr>
                                <a:rPr lang="en-GB" sz="2400" i="1">
                                  <a:latin typeface="Cambria Math" charset="0"/>
                                  <a:ea typeface="Cambria Math" charset="0"/>
                                  <a:cs typeface="Cambria Math" charset="0"/>
                                </a:rPr>
                              </m:ctrlPr>
                            </m:accPr>
                            <m:e>
                              <m:r>
                                <a:rPr lang="en-GB" sz="2400" i="1">
                                  <a:latin typeface="Cambria Math" charset="0"/>
                                  <a:ea typeface="Cambria Math" charset="0"/>
                                  <a:cs typeface="Cambria Math" charset="0"/>
                                </a:rPr>
                                <m:t>𝑥</m:t>
                              </m:r>
                            </m:e>
                          </m:acc>
                        </m:e>
                      </m:d>
                      <m:r>
                        <a:rPr lang="en-GB" sz="2400" i="1">
                          <a:latin typeface="Cambria Math" charset="0"/>
                          <a:ea typeface="Cambria Math" charset="0"/>
                          <a:cs typeface="Cambria Math" charset="0"/>
                        </a:rPr>
                        <m:t>+1</m:t>
                      </m:r>
                    </m:oMath>
                  </m:oMathPara>
                </a14:m>
                <a:endParaRPr lang="en-US" sz="2400" dirty="0"/>
              </a:p>
              <a:p>
                <a:endParaRPr lang="en-US" sz="2400" dirty="0"/>
              </a:p>
            </p:txBody>
          </p:sp>
        </mc:Choice>
        <mc:Fallback xmlns="">
          <p:sp>
            <p:nvSpPr>
              <p:cNvPr id="4" name="TextBox 3"/>
              <p:cNvSpPr txBox="1">
                <a:spLocks noRot="1" noChangeAspect="1" noMove="1" noResize="1" noEditPoints="1" noAdjustHandles="1" noChangeArrowheads="1" noChangeShapeType="1" noTextEdit="1"/>
              </p:cNvSpPr>
              <p:nvPr/>
            </p:nvSpPr>
            <p:spPr>
              <a:xfrm>
                <a:off x="277540" y="1203598"/>
                <a:ext cx="7462812" cy="3094180"/>
              </a:xfrm>
              <a:prstGeom prst="rect">
                <a:avLst/>
              </a:prstGeom>
              <a:blipFill rotWithShape="0">
                <a:blip r:embed="rId2"/>
                <a:stretch>
                  <a:fillRect l="-1307" t="-1378"/>
                </a:stretch>
              </a:blipFill>
            </p:spPr>
            <p:txBody>
              <a:bodyPr/>
              <a:lstStyle/>
              <a:p>
                <a:r>
                  <a:rPr lang="en-US">
                    <a:noFill/>
                  </a:rPr>
                  <a:t> </a:t>
                </a:r>
              </a:p>
            </p:txBody>
          </p:sp>
        </mc:Fallback>
      </mc:AlternateContent>
      <p:sp>
        <p:nvSpPr>
          <p:cNvPr id="5" name="TextBox 4"/>
          <p:cNvSpPr txBox="1"/>
          <p:nvPr/>
        </p:nvSpPr>
        <p:spPr>
          <a:xfrm>
            <a:off x="1128626" y="63664"/>
            <a:ext cx="5760640" cy="707886"/>
          </a:xfrm>
          <a:prstGeom prst="rect">
            <a:avLst/>
          </a:prstGeom>
          <a:noFill/>
        </p:spPr>
        <p:txBody>
          <a:bodyPr wrap="square" rtlCol="0">
            <a:spAutoFit/>
          </a:bodyPr>
          <a:lstStyle/>
          <a:p>
            <a:r>
              <a:rPr lang="en-US" sz="4000" dirty="0" smtClean="0"/>
              <a:t>Newton’s Calculus</a:t>
            </a:r>
            <a:endParaRPr lang="en-US" sz="4000" dirty="0"/>
          </a:p>
        </p:txBody>
      </p:sp>
    </p:spTree>
    <p:extLst>
      <p:ext uri="{BB962C8B-B14F-4D97-AF65-F5344CB8AC3E}">
        <p14:creationId xmlns:p14="http://schemas.microsoft.com/office/powerpoint/2010/main" val="617045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8626" y="51470"/>
            <a:ext cx="5760640" cy="707886"/>
          </a:xfrm>
          <a:prstGeom prst="rect">
            <a:avLst/>
          </a:prstGeom>
          <a:noFill/>
        </p:spPr>
        <p:txBody>
          <a:bodyPr wrap="square" rtlCol="0">
            <a:spAutoFit/>
          </a:bodyPr>
          <a:lstStyle/>
          <a:p>
            <a:r>
              <a:rPr lang="en-US" sz="4000" dirty="0" smtClean="0"/>
              <a:t>Newton’s Calculus</a:t>
            </a:r>
            <a:endParaRPr lang="en-US" sz="4000" dirty="0"/>
          </a:p>
        </p:txBody>
      </p:sp>
      <mc:AlternateContent xmlns:mc="http://schemas.openxmlformats.org/markup-compatibility/2006" xmlns:a14="http://schemas.microsoft.com/office/drawing/2010/main">
        <mc:Choice Requires="a14">
          <p:sp>
            <p:nvSpPr>
              <p:cNvPr id="4" name="TextBox 3"/>
              <p:cNvSpPr txBox="1"/>
              <p:nvPr/>
            </p:nvSpPr>
            <p:spPr>
              <a:xfrm>
                <a:off x="277540" y="1203598"/>
                <a:ext cx="7462812" cy="4202176"/>
              </a:xfrm>
              <a:prstGeom prst="rect">
                <a:avLst/>
              </a:prstGeom>
              <a:noFill/>
            </p:spPr>
            <p:txBody>
              <a:bodyPr wrap="square" rtlCol="0">
                <a:spAutoFit/>
              </a:bodyPr>
              <a:lstStyle/>
              <a:p>
                <a:r>
                  <a:rPr lang="en-US" sz="2400" dirty="0" smtClean="0"/>
                  <a:t>In an infinitesimally small time let y change and be denoted by </a:t>
                </a:r>
                <a14:m>
                  <m:oMath xmlns:m="http://schemas.openxmlformats.org/officeDocument/2006/math">
                    <m:r>
                      <a:rPr lang="en-GB" sz="2400" b="0" i="1" smtClean="0">
                        <a:latin typeface="Cambria Math" charset="0"/>
                      </a:rPr>
                      <m:t>𝑦</m:t>
                    </m:r>
                    <m:r>
                      <a:rPr lang="en-GB" sz="2400" b="0" i="1" smtClean="0">
                        <a:latin typeface="Cambria Math" charset="0"/>
                      </a:rPr>
                      <m:t>+</m:t>
                    </m:r>
                    <m:r>
                      <a:rPr lang="en-GB" sz="2400" b="0" i="1" smtClean="0">
                        <a:latin typeface="Cambria Math" charset="0"/>
                        <a:ea typeface="Cambria Math" charset="0"/>
                        <a:cs typeface="Cambria Math" charset="0"/>
                      </a:rPr>
                      <m:t>𝜊</m:t>
                    </m:r>
                    <m:acc>
                      <m:accPr>
                        <m:chr m:val="̇"/>
                        <m:ctrlPr>
                          <a:rPr lang="en-GB" sz="2400" b="0" i="1" smtClean="0">
                            <a:latin typeface="Cambria Math" charset="0"/>
                            <a:ea typeface="Cambria Math" charset="0"/>
                            <a:cs typeface="Cambria Math" charset="0"/>
                          </a:rPr>
                        </m:ctrlPr>
                      </m:accPr>
                      <m:e>
                        <m:r>
                          <a:rPr lang="en-GB" sz="2400" b="0" i="1" smtClean="0">
                            <a:latin typeface="Cambria Math" charset="0"/>
                            <a:ea typeface="Cambria Math" charset="0"/>
                            <a:cs typeface="Cambria Math" charset="0"/>
                          </a:rPr>
                          <m:t>𝑦</m:t>
                        </m:r>
                      </m:e>
                    </m:acc>
                  </m:oMath>
                </a14:m>
                <a:endParaRPr lang="en-US" sz="2400" dirty="0" smtClean="0"/>
              </a:p>
              <a:p>
                <a:endParaRPr lang="en-US" sz="2400" dirty="0"/>
              </a:p>
              <a:p>
                <a:r>
                  <a:rPr lang="en-US" sz="2400" dirty="0" smtClean="0"/>
                  <a:t>Now</a:t>
                </a:r>
              </a:p>
              <a:p>
                <a:pPr/>
                <a14:m>
                  <m:oMathPara xmlns:m="http://schemas.openxmlformats.org/officeDocument/2006/math">
                    <m:oMathParaPr>
                      <m:jc m:val="centerGroup"/>
                    </m:oMathParaPr>
                    <m:oMath xmlns:m="http://schemas.openxmlformats.org/officeDocument/2006/math">
                      <m:r>
                        <a:rPr lang="en-GB" sz="2400" b="0" i="1" smtClean="0">
                          <a:latin typeface="Cambria Math" charset="0"/>
                        </a:rPr>
                        <m:t>(</m:t>
                      </m:r>
                      <m:r>
                        <a:rPr lang="en-GB" sz="2400" b="0" i="1" smtClean="0">
                          <a:latin typeface="Cambria Math" charset="0"/>
                        </a:rPr>
                        <m:t>𝑦</m:t>
                      </m:r>
                      <m:r>
                        <a:rPr lang="en-GB" sz="2400" b="0" i="1" smtClean="0">
                          <a:latin typeface="Cambria Math" charset="0"/>
                        </a:rPr>
                        <m:t>+</m:t>
                      </m:r>
                      <m:r>
                        <a:rPr lang="en-GB" sz="2400" b="0" i="1" smtClean="0">
                          <a:latin typeface="Cambria Math" charset="0"/>
                          <a:ea typeface="Cambria Math" charset="0"/>
                          <a:cs typeface="Cambria Math" charset="0"/>
                        </a:rPr>
                        <m:t>𝜊</m:t>
                      </m:r>
                      <m:acc>
                        <m:accPr>
                          <m:chr m:val="̇"/>
                          <m:ctrlPr>
                            <a:rPr lang="en-GB" sz="2400" b="0" i="1" smtClean="0">
                              <a:latin typeface="Cambria Math" charset="0"/>
                              <a:ea typeface="Cambria Math" charset="0"/>
                              <a:cs typeface="Cambria Math" charset="0"/>
                            </a:rPr>
                          </m:ctrlPr>
                        </m:accPr>
                        <m:e>
                          <m:r>
                            <a:rPr lang="en-GB" sz="2400" b="0" i="1" smtClean="0">
                              <a:latin typeface="Cambria Math" charset="0"/>
                              <a:ea typeface="Cambria Math" charset="0"/>
                              <a:cs typeface="Cambria Math" charset="0"/>
                            </a:rPr>
                            <m:t>𝑦</m:t>
                          </m:r>
                          <m:r>
                            <a:rPr lang="en-GB" sz="2400" b="0" i="1" smtClean="0">
                              <a:latin typeface="Cambria Math" charset="0"/>
                              <a:ea typeface="Cambria Math" charset="0"/>
                              <a:cs typeface="Cambria Math" charset="0"/>
                            </a:rPr>
                            <m:t>)</m:t>
                          </m:r>
                        </m:e>
                      </m:acc>
                      <m:r>
                        <a:rPr lang="en-GB" sz="2400" b="0" i="1" smtClean="0">
                          <a:latin typeface="Cambria Math" charset="0"/>
                        </a:rPr>
                        <m:t>=</m:t>
                      </m:r>
                      <m:sSup>
                        <m:sSupPr>
                          <m:ctrlPr>
                            <a:rPr lang="is-IS" sz="2400" b="0" i="1" smtClean="0">
                              <a:latin typeface="Cambria Math" charset="0"/>
                            </a:rPr>
                          </m:ctrlPr>
                        </m:sSupPr>
                        <m:e>
                          <m:d>
                            <m:dPr>
                              <m:ctrlPr>
                                <a:rPr lang="en-GB" sz="2400" b="0" i="1" smtClean="0">
                                  <a:latin typeface="Cambria Math" charset="0"/>
                                </a:rPr>
                              </m:ctrlPr>
                            </m:dPr>
                            <m:e>
                              <m:r>
                                <a:rPr lang="en-GB" sz="2400" b="0" i="1" smtClean="0">
                                  <a:latin typeface="Cambria Math" charset="0"/>
                                </a:rPr>
                                <m:t>𝑥</m:t>
                              </m:r>
                              <m:r>
                                <a:rPr lang="en-GB" sz="2400" b="0" i="1" smtClean="0">
                                  <a:latin typeface="Cambria Math" charset="0"/>
                                </a:rPr>
                                <m:t>+</m:t>
                              </m:r>
                              <m:r>
                                <a:rPr lang="en-GB" sz="2400" b="0" i="1" smtClean="0">
                                  <a:latin typeface="Cambria Math" charset="0"/>
                                  <a:ea typeface="Cambria Math" charset="0"/>
                                  <a:cs typeface="Cambria Math" charset="0"/>
                                </a:rPr>
                                <m:t>𝜊</m:t>
                              </m:r>
                              <m:acc>
                                <m:accPr>
                                  <m:chr m:val="̇"/>
                                  <m:ctrlPr>
                                    <a:rPr lang="en-GB" sz="2400" b="0" i="1" smtClean="0">
                                      <a:latin typeface="Cambria Math" charset="0"/>
                                      <a:ea typeface="Cambria Math" charset="0"/>
                                      <a:cs typeface="Cambria Math" charset="0"/>
                                    </a:rPr>
                                  </m:ctrlPr>
                                </m:accPr>
                                <m:e>
                                  <m:r>
                                    <a:rPr lang="en-GB" sz="2400" b="0" i="1" smtClean="0">
                                      <a:latin typeface="Cambria Math" charset="0"/>
                                      <a:ea typeface="Cambria Math" charset="0"/>
                                      <a:cs typeface="Cambria Math" charset="0"/>
                                    </a:rPr>
                                    <m:t>𝑥</m:t>
                                  </m:r>
                                </m:e>
                              </m:acc>
                            </m:e>
                          </m:d>
                        </m:e>
                        <m:sup>
                          <m:r>
                            <a:rPr lang="is-IS" sz="2400" b="0" i="1" smtClean="0">
                              <a:latin typeface="Cambria Math" charset="0"/>
                            </a:rPr>
                            <m:t>2</m:t>
                          </m:r>
                        </m:sup>
                      </m:sSup>
                      <m:r>
                        <a:rPr lang="en-GB" sz="2400" b="0" i="1" smtClean="0">
                          <a:latin typeface="Cambria Math" charset="0"/>
                        </a:rPr>
                        <m:t>+ </m:t>
                      </m:r>
                      <m:d>
                        <m:dPr>
                          <m:ctrlPr>
                            <a:rPr lang="en-GB" sz="2400" i="1">
                              <a:latin typeface="Cambria Math" charset="0"/>
                            </a:rPr>
                          </m:ctrlPr>
                        </m:dPr>
                        <m:e>
                          <m:r>
                            <a:rPr lang="en-GB" sz="2400" i="1">
                              <a:latin typeface="Cambria Math" charset="0"/>
                            </a:rPr>
                            <m:t>𝑥</m:t>
                          </m:r>
                          <m:r>
                            <a:rPr lang="en-GB" sz="2400" i="1">
                              <a:latin typeface="Cambria Math" charset="0"/>
                            </a:rPr>
                            <m:t>+</m:t>
                          </m:r>
                          <m:r>
                            <a:rPr lang="en-GB" sz="2400" i="1">
                              <a:latin typeface="Cambria Math" charset="0"/>
                              <a:ea typeface="Cambria Math" charset="0"/>
                              <a:cs typeface="Cambria Math" charset="0"/>
                            </a:rPr>
                            <m:t>𝜊</m:t>
                          </m:r>
                          <m:acc>
                            <m:accPr>
                              <m:chr m:val="̇"/>
                              <m:ctrlPr>
                                <a:rPr lang="en-GB" sz="2400" i="1">
                                  <a:latin typeface="Cambria Math" charset="0"/>
                                  <a:ea typeface="Cambria Math" charset="0"/>
                                  <a:cs typeface="Cambria Math" charset="0"/>
                                </a:rPr>
                              </m:ctrlPr>
                            </m:accPr>
                            <m:e>
                              <m:r>
                                <a:rPr lang="en-GB" sz="2400" i="1">
                                  <a:latin typeface="Cambria Math" charset="0"/>
                                  <a:ea typeface="Cambria Math" charset="0"/>
                                  <a:cs typeface="Cambria Math" charset="0"/>
                                </a:rPr>
                                <m:t>𝑥</m:t>
                              </m:r>
                            </m:e>
                          </m:acc>
                        </m:e>
                      </m:d>
                      <m:r>
                        <a:rPr lang="en-GB" sz="2400" b="0" i="1" smtClean="0">
                          <a:latin typeface="Cambria Math" charset="0"/>
                          <a:ea typeface="Cambria Math" charset="0"/>
                          <a:cs typeface="Cambria Math" charset="0"/>
                        </a:rPr>
                        <m:t>+1</m:t>
                      </m:r>
                    </m:oMath>
                  </m:oMathPara>
                </a14:m>
                <a:endParaRPr lang="en-US" sz="2400" dirty="0" smtClean="0"/>
              </a:p>
              <a:p>
                <a:endParaRPr lang="en-US" sz="2400" dirty="0" smtClean="0"/>
              </a:p>
              <a:p>
                <a:pPr/>
                <a14:m>
                  <m:oMathPara xmlns:m="http://schemas.openxmlformats.org/officeDocument/2006/math">
                    <m:oMathParaPr>
                      <m:jc m:val="centerGroup"/>
                    </m:oMathParaPr>
                    <m:oMath xmlns:m="http://schemas.openxmlformats.org/officeDocument/2006/math">
                      <m:r>
                        <a:rPr lang="en-GB" sz="2400" i="1">
                          <a:latin typeface="Cambria Math" charset="0"/>
                        </a:rPr>
                        <m:t>(</m:t>
                      </m:r>
                      <m:r>
                        <a:rPr lang="en-GB" sz="2400" i="1">
                          <a:latin typeface="Cambria Math" charset="0"/>
                        </a:rPr>
                        <m:t>𝑦</m:t>
                      </m:r>
                      <m:r>
                        <a:rPr lang="en-GB" sz="2400" i="1">
                          <a:latin typeface="Cambria Math" charset="0"/>
                        </a:rPr>
                        <m:t>+</m:t>
                      </m:r>
                      <m:r>
                        <a:rPr lang="en-GB" sz="2400" i="1">
                          <a:latin typeface="Cambria Math" charset="0"/>
                          <a:ea typeface="Cambria Math" charset="0"/>
                          <a:cs typeface="Cambria Math" charset="0"/>
                        </a:rPr>
                        <m:t>𝜊</m:t>
                      </m:r>
                      <m:acc>
                        <m:accPr>
                          <m:chr m:val="̇"/>
                          <m:ctrlPr>
                            <a:rPr lang="en-GB" sz="2400" i="1">
                              <a:latin typeface="Cambria Math" charset="0"/>
                              <a:ea typeface="Cambria Math" charset="0"/>
                              <a:cs typeface="Cambria Math" charset="0"/>
                            </a:rPr>
                          </m:ctrlPr>
                        </m:accPr>
                        <m:e>
                          <m:r>
                            <a:rPr lang="en-GB" sz="2400" i="1">
                              <a:latin typeface="Cambria Math" charset="0"/>
                              <a:ea typeface="Cambria Math" charset="0"/>
                              <a:cs typeface="Cambria Math" charset="0"/>
                            </a:rPr>
                            <m:t>𝑦</m:t>
                          </m:r>
                          <m:r>
                            <a:rPr lang="en-GB" sz="2400" i="1">
                              <a:latin typeface="Cambria Math" charset="0"/>
                              <a:ea typeface="Cambria Math" charset="0"/>
                              <a:cs typeface="Cambria Math" charset="0"/>
                            </a:rPr>
                            <m:t>)</m:t>
                          </m:r>
                        </m:e>
                      </m:acc>
                      <m:r>
                        <a:rPr lang="en-GB" sz="2400" i="1">
                          <a:latin typeface="Cambria Math" charset="0"/>
                        </a:rPr>
                        <m:t>=</m:t>
                      </m:r>
                      <m:sSup>
                        <m:sSupPr>
                          <m:ctrlPr>
                            <a:rPr lang="is-IS" sz="2400" i="1" smtClean="0">
                              <a:latin typeface="Cambria Math" charset="0"/>
                            </a:rPr>
                          </m:ctrlPr>
                        </m:sSupPr>
                        <m:e>
                          <m:r>
                            <a:rPr lang="en-GB" sz="2400" b="0" i="1" smtClean="0">
                              <a:latin typeface="Cambria Math" charset="0"/>
                            </a:rPr>
                            <m:t>𝑥</m:t>
                          </m:r>
                        </m:e>
                        <m:sup>
                          <m:r>
                            <a:rPr lang="is-IS" sz="2400" i="1" smtClean="0">
                              <a:latin typeface="Cambria Math" charset="0"/>
                            </a:rPr>
                            <m:t>2</m:t>
                          </m:r>
                        </m:sup>
                      </m:sSup>
                      <m:r>
                        <a:rPr lang="en-GB" sz="2400" b="0" i="1" smtClean="0">
                          <a:latin typeface="Cambria Math" charset="0"/>
                        </a:rPr>
                        <m:t>+2</m:t>
                      </m:r>
                      <m:r>
                        <a:rPr lang="en-GB" sz="2400" b="0" i="1" smtClean="0">
                          <a:latin typeface="Cambria Math" charset="0"/>
                        </a:rPr>
                        <m:t>𝑥</m:t>
                      </m:r>
                      <m:d>
                        <m:dPr>
                          <m:ctrlPr>
                            <a:rPr lang="en-GB" sz="2400" b="0" i="1" smtClean="0">
                              <a:latin typeface="Cambria Math" charset="0"/>
                            </a:rPr>
                          </m:ctrlPr>
                        </m:dPr>
                        <m:e>
                          <m:r>
                            <a:rPr lang="en-GB" sz="2400" i="1">
                              <a:latin typeface="Cambria Math" charset="0"/>
                              <a:ea typeface="Cambria Math" charset="0"/>
                              <a:cs typeface="Cambria Math" charset="0"/>
                            </a:rPr>
                            <m:t>𝜊</m:t>
                          </m:r>
                          <m:acc>
                            <m:accPr>
                              <m:chr m:val="̇"/>
                              <m:ctrlPr>
                                <a:rPr lang="en-GB" sz="2400" i="1">
                                  <a:latin typeface="Cambria Math" charset="0"/>
                                  <a:ea typeface="Cambria Math" charset="0"/>
                                  <a:cs typeface="Cambria Math" charset="0"/>
                                </a:rPr>
                              </m:ctrlPr>
                            </m:accPr>
                            <m:e>
                              <m:r>
                                <a:rPr lang="en-GB" sz="2400" i="1">
                                  <a:latin typeface="Cambria Math" charset="0"/>
                                  <a:ea typeface="Cambria Math" charset="0"/>
                                  <a:cs typeface="Cambria Math" charset="0"/>
                                </a:rPr>
                                <m:t>𝑥</m:t>
                              </m:r>
                            </m:e>
                          </m:acc>
                        </m:e>
                      </m:d>
                      <m:r>
                        <a:rPr lang="en-GB" sz="2400" b="0" i="1" smtClean="0">
                          <a:latin typeface="Cambria Math" charset="0"/>
                          <a:ea typeface="Cambria Math" charset="0"/>
                          <a:cs typeface="Cambria Math" charset="0"/>
                        </a:rPr>
                        <m:t>+</m:t>
                      </m:r>
                      <m:sSup>
                        <m:sSupPr>
                          <m:ctrlPr>
                            <a:rPr lang="is-IS" sz="2400" i="1">
                              <a:latin typeface="Cambria Math" charset="0"/>
                            </a:rPr>
                          </m:ctrlPr>
                        </m:sSupPr>
                        <m:e>
                          <m:d>
                            <m:dPr>
                              <m:ctrlPr>
                                <a:rPr lang="en-GB" sz="2400" i="1">
                                  <a:latin typeface="Cambria Math" charset="0"/>
                                </a:rPr>
                              </m:ctrlPr>
                            </m:dPr>
                            <m:e>
                              <m:r>
                                <a:rPr lang="en-GB" sz="2400" i="1">
                                  <a:latin typeface="Cambria Math" charset="0"/>
                                  <a:ea typeface="Cambria Math" charset="0"/>
                                  <a:cs typeface="Cambria Math" charset="0"/>
                                </a:rPr>
                                <m:t>𝜊</m:t>
                              </m:r>
                              <m:acc>
                                <m:accPr>
                                  <m:chr m:val="̇"/>
                                  <m:ctrlPr>
                                    <a:rPr lang="en-GB" sz="2400" i="1">
                                      <a:latin typeface="Cambria Math" charset="0"/>
                                      <a:ea typeface="Cambria Math" charset="0"/>
                                      <a:cs typeface="Cambria Math" charset="0"/>
                                    </a:rPr>
                                  </m:ctrlPr>
                                </m:accPr>
                                <m:e>
                                  <m:r>
                                    <a:rPr lang="en-GB" sz="2400" i="1">
                                      <a:latin typeface="Cambria Math" charset="0"/>
                                      <a:ea typeface="Cambria Math" charset="0"/>
                                      <a:cs typeface="Cambria Math" charset="0"/>
                                    </a:rPr>
                                    <m:t>𝑥</m:t>
                                  </m:r>
                                </m:e>
                              </m:acc>
                            </m:e>
                          </m:d>
                        </m:e>
                        <m:sup>
                          <m:r>
                            <a:rPr lang="is-IS" sz="2400" i="1">
                              <a:latin typeface="Cambria Math" charset="0"/>
                            </a:rPr>
                            <m:t>2</m:t>
                          </m:r>
                        </m:sup>
                      </m:sSup>
                      <m:r>
                        <a:rPr lang="en-GB" sz="2400" i="1">
                          <a:latin typeface="Cambria Math" charset="0"/>
                        </a:rPr>
                        <m:t>+ </m:t>
                      </m:r>
                      <m:d>
                        <m:dPr>
                          <m:ctrlPr>
                            <a:rPr lang="en-GB" sz="2400" i="1">
                              <a:latin typeface="Cambria Math" charset="0"/>
                            </a:rPr>
                          </m:ctrlPr>
                        </m:dPr>
                        <m:e>
                          <m:r>
                            <a:rPr lang="en-GB" sz="2400" i="1">
                              <a:latin typeface="Cambria Math" charset="0"/>
                            </a:rPr>
                            <m:t>𝑥</m:t>
                          </m:r>
                          <m:r>
                            <a:rPr lang="en-GB" sz="2400" i="1">
                              <a:latin typeface="Cambria Math" charset="0"/>
                            </a:rPr>
                            <m:t>+</m:t>
                          </m:r>
                          <m:r>
                            <a:rPr lang="en-GB" sz="2400" i="1">
                              <a:latin typeface="Cambria Math" charset="0"/>
                              <a:ea typeface="Cambria Math" charset="0"/>
                              <a:cs typeface="Cambria Math" charset="0"/>
                            </a:rPr>
                            <m:t>𝜊</m:t>
                          </m:r>
                          <m:acc>
                            <m:accPr>
                              <m:chr m:val="̇"/>
                              <m:ctrlPr>
                                <a:rPr lang="en-GB" sz="2400" i="1">
                                  <a:latin typeface="Cambria Math" charset="0"/>
                                  <a:ea typeface="Cambria Math" charset="0"/>
                                  <a:cs typeface="Cambria Math" charset="0"/>
                                </a:rPr>
                              </m:ctrlPr>
                            </m:accPr>
                            <m:e>
                              <m:r>
                                <a:rPr lang="en-GB" sz="2400" i="1">
                                  <a:latin typeface="Cambria Math" charset="0"/>
                                  <a:ea typeface="Cambria Math" charset="0"/>
                                  <a:cs typeface="Cambria Math" charset="0"/>
                                </a:rPr>
                                <m:t>𝑥</m:t>
                              </m:r>
                            </m:e>
                          </m:acc>
                        </m:e>
                      </m:d>
                      <m:r>
                        <a:rPr lang="en-GB" sz="2400" i="1">
                          <a:latin typeface="Cambria Math" charset="0"/>
                          <a:ea typeface="Cambria Math" charset="0"/>
                          <a:cs typeface="Cambria Math" charset="0"/>
                        </a:rPr>
                        <m:t>+1</m:t>
                      </m:r>
                    </m:oMath>
                  </m:oMathPara>
                </a14:m>
                <a:endParaRPr lang="en-US" sz="2400" dirty="0" smtClean="0"/>
              </a:p>
              <a:p>
                <a:endParaRPr lang="en-US" sz="2400" dirty="0" smtClean="0"/>
              </a:p>
              <a:p>
                <a:pPr/>
                <a14:m>
                  <m:oMathPara xmlns:m="http://schemas.openxmlformats.org/officeDocument/2006/math">
                    <m:oMathParaPr>
                      <m:jc m:val="centerGroup"/>
                    </m:oMathParaPr>
                    <m:oMath xmlns:m="http://schemas.openxmlformats.org/officeDocument/2006/math">
                      <m:r>
                        <a:rPr lang="en-GB" sz="2400" i="1">
                          <a:latin typeface="Cambria Math" charset="0"/>
                        </a:rPr>
                        <m:t>𝑦</m:t>
                      </m:r>
                      <m:r>
                        <a:rPr lang="en-GB" sz="2400" i="1">
                          <a:latin typeface="Cambria Math" charset="0"/>
                        </a:rPr>
                        <m:t>+</m:t>
                      </m:r>
                      <m:r>
                        <a:rPr lang="en-GB" sz="2400" i="1">
                          <a:latin typeface="Cambria Math" charset="0"/>
                          <a:ea typeface="Cambria Math" charset="0"/>
                          <a:cs typeface="Cambria Math" charset="0"/>
                        </a:rPr>
                        <m:t>𝜊</m:t>
                      </m:r>
                      <m:acc>
                        <m:accPr>
                          <m:chr m:val="̇"/>
                          <m:ctrlPr>
                            <a:rPr lang="en-GB" sz="2400" i="1">
                              <a:latin typeface="Cambria Math" charset="0"/>
                              <a:ea typeface="Cambria Math" charset="0"/>
                              <a:cs typeface="Cambria Math" charset="0"/>
                            </a:rPr>
                          </m:ctrlPr>
                        </m:accPr>
                        <m:e>
                          <m:r>
                            <a:rPr lang="en-GB" sz="2400" i="1">
                              <a:latin typeface="Cambria Math" charset="0"/>
                              <a:ea typeface="Cambria Math" charset="0"/>
                              <a:cs typeface="Cambria Math" charset="0"/>
                            </a:rPr>
                            <m:t>𝑦</m:t>
                          </m:r>
                        </m:e>
                      </m:acc>
                      <m:r>
                        <a:rPr lang="en-GB" sz="2400" i="1">
                          <a:latin typeface="Cambria Math" charset="0"/>
                        </a:rPr>
                        <m:t>=</m:t>
                      </m:r>
                      <m:sSup>
                        <m:sSupPr>
                          <m:ctrlPr>
                            <a:rPr lang="is-IS" sz="2400" i="1">
                              <a:latin typeface="Cambria Math" charset="0"/>
                            </a:rPr>
                          </m:ctrlPr>
                        </m:sSupPr>
                        <m:e>
                          <m:r>
                            <a:rPr lang="en-GB" sz="2400" i="1">
                              <a:latin typeface="Cambria Math" charset="0"/>
                            </a:rPr>
                            <m:t>𝑥</m:t>
                          </m:r>
                        </m:e>
                        <m:sup>
                          <m:r>
                            <a:rPr lang="is-IS" sz="2400" i="1">
                              <a:latin typeface="Cambria Math" charset="0"/>
                            </a:rPr>
                            <m:t>2</m:t>
                          </m:r>
                        </m:sup>
                      </m:sSup>
                      <m:r>
                        <a:rPr lang="en-GB" sz="2400" i="1">
                          <a:latin typeface="Cambria Math" charset="0"/>
                        </a:rPr>
                        <m:t>+</m:t>
                      </m:r>
                      <m:r>
                        <a:rPr lang="en-GB" sz="2400" b="0" i="1" smtClean="0">
                          <a:latin typeface="Cambria Math" charset="0"/>
                        </a:rPr>
                        <m:t>𝑥</m:t>
                      </m:r>
                      <m:r>
                        <a:rPr lang="en-GB" sz="2400" b="0" i="1" smtClean="0">
                          <a:latin typeface="Cambria Math" charset="0"/>
                        </a:rPr>
                        <m:t>+1+2</m:t>
                      </m:r>
                      <m:r>
                        <a:rPr lang="en-GB" sz="2400" i="1">
                          <a:latin typeface="Cambria Math" charset="0"/>
                        </a:rPr>
                        <m:t>𝑥</m:t>
                      </m:r>
                      <m:d>
                        <m:dPr>
                          <m:ctrlPr>
                            <a:rPr lang="en-GB" sz="2400" i="1">
                              <a:latin typeface="Cambria Math" charset="0"/>
                            </a:rPr>
                          </m:ctrlPr>
                        </m:dPr>
                        <m:e>
                          <m:r>
                            <a:rPr lang="en-GB" sz="2400" i="1">
                              <a:latin typeface="Cambria Math" charset="0"/>
                              <a:ea typeface="Cambria Math" charset="0"/>
                              <a:cs typeface="Cambria Math" charset="0"/>
                            </a:rPr>
                            <m:t>𝜊</m:t>
                          </m:r>
                          <m:acc>
                            <m:accPr>
                              <m:chr m:val="̇"/>
                              <m:ctrlPr>
                                <a:rPr lang="en-GB" sz="2400" i="1">
                                  <a:latin typeface="Cambria Math" charset="0"/>
                                  <a:ea typeface="Cambria Math" charset="0"/>
                                  <a:cs typeface="Cambria Math" charset="0"/>
                                </a:rPr>
                              </m:ctrlPr>
                            </m:accPr>
                            <m:e>
                              <m:r>
                                <a:rPr lang="en-GB" sz="2400" i="1">
                                  <a:latin typeface="Cambria Math" charset="0"/>
                                  <a:ea typeface="Cambria Math" charset="0"/>
                                  <a:cs typeface="Cambria Math" charset="0"/>
                                </a:rPr>
                                <m:t>𝑥</m:t>
                              </m:r>
                            </m:e>
                          </m:acc>
                        </m:e>
                      </m:d>
                      <m:r>
                        <a:rPr lang="en-GB" sz="2400" i="1">
                          <a:latin typeface="Cambria Math" charset="0"/>
                          <a:ea typeface="Cambria Math" charset="0"/>
                          <a:cs typeface="Cambria Math" charset="0"/>
                        </a:rPr>
                        <m:t>+</m:t>
                      </m:r>
                      <m:sSup>
                        <m:sSupPr>
                          <m:ctrlPr>
                            <a:rPr lang="is-IS" sz="2400" i="1">
                              <a:latin typeface="Cambria Math" charset="0"/>
                            </a:rPr>
                          </m:ctrlPr>
                        </m:sSupPr>
                        <m:e>
                          <m:d>
                            <m:dPr>
                              <m:ctrlPr>
                                <a:rPr lang="en-GB" sz="2400" i="1">
                                  <a:latin typeface="Cambria Math" charset="0"/>
                                </a:rPr>
                              </m:ctrlPr>
                            </m:dPr>
                            <m:e>
                              <m:r>
                                <a:rPr lang="en-GB" sz="2400" i="1">
                                  <a:latin typeface="Cambria Math" charset="0"/>
                                  <a:ea typeface="Cambria Math" charset="0"/>
                                  <a:cs typeface="Cambria Math" charset="0"/>
                                </a:rPr>
                                <m:t>𝜊</m:t>
                              </m:r>
                              <m:acc>
                                <m:accPr>
                                  <m:chr m:val="̇"/>
                                  <m:ctrlPr>
                                    <a:rPr lang="en-GB" sz="2400" i="1">
                                      <a:latin typeface="Cambria Math" charset="0"/>
                                      <a:ea typeface="Cambria Math" charset="0"/>
                                      <a:cs typeface="Cambria Math" charset="0"/>
                                    </a:rPr>
                                  </m:ctrlPr>
                                </m:accPr>
                                <m:e>
                                  <m:r>
                                    <a:rPr lang="en-GB" sz="2400" i="1">
                                      <a:latin typeface="Cambria Math" charset="0"/>
                                      <a:ea typeface="Cambria Math" charset="0"/>
                                      <a:cs typeface="Cambria Math" charset="0"/>
                                    </a:rPr>
                                    <m:t>𝑥</m:t>
                                  </m:r>
                                </m:e>
                              </m:acc>
                            </m:e>
                          </m:d>
                        </m:e>
                        <m:sup>
                          <m:r>
                            <a:rPr lang="is-IS" sz="2400" i="1">
                              <a:latin typeface="Cambria Math" charset="0"/>
                            </a:rPr>
                            <m:t>2</m:t>
                          </m:r>
                        </m:sup>
                      </m:sSup>
                      <m:r>
                        <a:rPr lang="en-GB" sz="2400" i="1">
                          <a:latin typeface="Cambria Math" charset="0"/>
                        </a:rPr>
                        <m:t>+ </m:t>
                      </m:r>
                      <m:d>
                        <m:dPr>
                          <m:ctrlPr>
                            <a:rPr lang="en-GB" sz="2400" i="1">
                              <a:latin typeface="Cambria Math" charset="0"/>
                            </a:rPr>
                          </m:ctrlPr>
                        </m:dPr>
                        <m:e>
                          <m:r>
                            <a:rPr lang="en-GB" sz="2400" i="1">
                              <a:latin typeface="Cambria Math" charset="0"/>
                              <a:ea typeface="Cambria Math" charset="0"/>
                              <a:cs typeface="Cambria Math" charset="0"/>
                            </a:rPr>
                            <m:t>𝜊</m:t>
                          </m:r>
                          <m:acc>
                            <m:accPr>
                              <m:chr m:val="̇"/>
                              <m:ctrlPr>
                                <a:rPr lang="en-GB" sz="2400" i="1">
                                  <a:latin typeface="Cambria Math" charset="0"/>
                                  <a:ea typeface="Cambria Math" charset="0"/>
                                  <a:cs typeface="Cambria Math" charset="0"/>
                                </a:rPr>
                              </m:ctrlPr>
                            </m:accPr>
                            <m:e>
                              <m:r>
                                <a:rPr lang="en-GB" sz="2400" i="1">
                                  <a:latin typeface="Cambria Math" charset="0"/>
                                  <a:ea typeface="Cambria Math" charset="0"/>
                                  <a:cs typeface="Cambria Math" charset="0"/>
                                </a:rPr>
                                <m:t>𝑥</m:t>
                              </m:r>
                            </m:e>
                          </m:acc>
                        </m:e>
                      </m:d>
                    </m:oMath>
                  </m:oMathPara>
                </a14:m>
                <a:endParaRPr lang="en-US" sz="2400" dirty="0"/>
              </a:p>
              <a:p>
                <a:endParaRPr lang="en-US" sz="2400" dirty="0"/>
              </a:p>
              <a:p>
                <a:endParaRPr lang="en-US" sz="2400" dirty="0"/>
              </a:p>
            </p:txBody>
          </p:sp>
        </mc:Choice>
        <mc:Fallback xmlns="">
          <p:sp>
            <p:nvSpPr>
              <p:cNvPr id="4" name="TextBox 3"/>
              <p:cNvSpPr txBox="1">
                <a:spLocks noRot="1" noChangeAspect="1" noMove="1" noResize="1" noEditPoints="1" noAdjustHandles="1" noChangeArrowheads="1" noChangeShapeType="1" noTextEdit="1"/>
              </p:cNvSpPr>
              <p:nvPr/>
            </p:nvSpPr>
            <p:spPr>
              <a:xfrm>
                <a:off x="277540" y="1203598"/>
                <a:ext cx="7462812" cy="4202176"/>
              </a:xfrm>
              <a:prstGeom prst="rect">
                <a:avLst/>
              </a:prstGeom>
              <a:blipFill rotWithShape="0">
                <a:blip r:embed="rId2"/>
                <a:stretch>
                  <a:fillRect l="-1307" t="-1014"/>
                </a:stretch>
              </a:blipFill>
            </p:spPr>
            <p:txBody>
              <a:bodyPr/>
              <a:lstStyle/>
              <a:p>
                <a:r>
                  <a:rPr lang="en-US">
                    <a:noFill/>
                  </a:rPr>
                  <a:t> </a:t>
                </a:r>
              </a:p>
            </p:txBody>
          </p:sp>
        </mc:Fallback>
      </mc:AlternateContent>
    </p:spTree>
    <p:extLst>
      <p:ext uri="{BB962C8B-B14F-4D97-AF65-F5344CB8AC3E}">
        <p14:creationId xmlns:p14="http://schemas.microsoft.com/office/powerpoint/2010/main" val="125794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8626" y="51470"/>
            <a:ext cx="5760640" cy="707886"/>
          </a:xfrm>
          <a:prstGeom prst="rect">
            <a:avLst/>
          </a:prstGeom>
          <a:noFill/>
        </p:spPr>
        <p:txBody>
          <a:bodyPr wrap="square" rtlCol="0">
            <a:spAutoFit/>
          </a:bodyPr>
          <a:lstStyle/>
          <a:p>
            <a:r>
              <a:rPr lang="en-US" sz="4000" dirty="0" smtClean="0"/>
              <a:t>Newton’s Calculus</a:t>
            </a:r>
            <a:endParaRPr lang="en-US" sz="4000" dirty="0"/>
          </a:p>
        </p:txBody>
      </p:sp>
      <mc:AlternateContent xmlns:mc="http://schemas.openxmlformats.org/markup-compatibility/2006" xmlns:a14="http://schemas.microsoft.com/office/drawing/2010/main">
        <mc:Choice Requires="a14">
          <p:sp>
            <p:nvSpPr>
              <p:cNvPr id="4" name="TextBox 3"/>
              <p:cNvSpPr txBox="1"/>
              <p:nvPr/>
            </p:nvSpPr>
            <p:spPr>
              <a:xfrm>
                <a:off x="277540" y="1203598"/>
                <a:ext cx="7462812" cy="3463512"/>
              </a:xfrm>
              <a:prstGeom prst="rect">
                <a:avLst/>
              </a:prstGeom>
              <a:noFill/>
            </p:spPr>
            <p:txBody>
              <a:bodyPr wrap="square" rtlCol="0">
                <a:spAutoFit/>
              </a:bodyPr>
              <a:lstStyle/>
              <a:p>
                <a:r>
                  <a:rPr lang="en-US" sz="2400" dirty="0" smtClean="0"/>
                  <a:t>In an infinitesimally small time let y change and be denoted by </a:t>
                </a:r>
                <a14:m>
                  <m:oMath xmlns:m="http://schemas.openxmlformats.org/officeDocument/2006/math">
                    <m:r>
                      <a:rPr lang="en-GB" sz="2400" b="0" i="1" smtClean="0">
                        <a:latin typeface="Cambria Math" charset="0"/>
                      </a:rPr>
                      <m:t>𝑦</m:t>
                    </m:r>
                    <m:r>
                      <a:rPr lang="en-GB" sz="2400" b="0" i="1" smtClean="0">
                        <a:latin typeface="Cambria Math" charset="0"/>
                      </a:rPr>
                      <m:t>+</m:t>
                    </m:r>
                    <m:r>
                      <a:rPr lang="en-GB" sz="2400" b="0" i="1" smtClean="0">
                        <a:latin typeface="Cambria Math" charset="0"/>
                        <a:ea typeface="Cambria Math" charset="0"/>
                        <a:cs typeface="Cambria Math" charset="0"/>
                      </a:rPr>
                      <m:t>𝜊</m:t>
                    </m:r>
                    <m:acc>
                      <m:accPr>
                        <m:chr m:val="̇"/>
                        <m:ctrlPr>
                          <a:rPr lang="en-GB" sz="2400" b="0" i="1" smtClean="0">
                            <a:latin typeface="Cambria Math" charset="0"/>
                            <a:ea typeface="Cambria Math" charset="0"/>
                            <a:cs typeface="Cambria Math" charset="0"/>
                          </a:rPr>
                        </m:ctrlPr>
                      </m:accPr>
                      <m:e>
                        <m:r>
                          <a:rPr lang="en-GB" sz="2400" b="0" i="1" smtClean="0">
                            <a:latin typeface="Cambria Math" charset="0"/>
                            <a:ea typeface="Cambria Math" charset="0"/>
                            <a:cs typeface="Cambria Math" charset="0"/>
                          </a:rPr>
                          <m:t>𝑦</m:t>
                        </m:r>
                      </m:e>
                    </m:acc>
                  </m:oMath>
                </a14:m>
                <a:endParaRPr lang="en-US" sz="2400" dirty="0" smtClean="0"/>
              </a:p>
              <a:p>
                <a:endParaRPr lang="en-US" sz="2400" dirty="0"/>
              </a:p>
              <a:p>
                <a:r>
                  <a:rPr lang="en-US" sz="2400" dirty="0" smtClean="0"/>
                  <a:t>Now</a:t>
                </a:r>
              </a:p>
              <a:p>
                <a:pPr/>
                <a14:m>
                  <m:oMathPara xmlns:m="http://schemas.openxmlformats.org/officeDocument/2006/math">
                    <m:oMathParaPr>
                      <m:jc m:val="centerGroup"/>
                    </m:oMathParaPr>
                    <m:oMath xmlns:m="http://schemas.openxmlformats.org/officeDocument/2006/math">
                      <m:r>
                        <a:rPr lang="en-GB" sz="2400" b="0" i="1" smtClean="0">
                          <a:latin typeface="Cambria Math" charset="0"/>
                        </a:rPr>
                        <m:t>(</m:t>
                      </m:r>
                      <m:r>
                        <a:rPr lang="en-GB" sz="2400" b="0" i="1" smtClean="0">
                          <a:latin typeface="Cambria Math" charset="0"/>
                        </a:rPr>
                        <m:t>𝑦</m:t>
                      </m:r>
                      <m:r>
                        <a:rPr lang="en-GB" sz="2400" b="0" i="1" smtClean="0">
                          <a:latin typeface="Cambria Math" charset="0"/>
                        </a:rPr>
                        <m:t>+</m:t>
                      </m:r>
                      <m:r>
                        <a:rPr lang="en-GB" sz="2400" b="0" i="1" smtClean="0">
                          <a:latin typeface="Cambria Math" charset="0"/>
                          <a:ea typeface="Cambria Math" charset="0"/>
                          <a:cs typeface="Cambria Math" charset="0"/>
                        </a:rPr>
                        <m:t>𝜊</m:t>
                      </m:r>
                      <m:acc>
                        <m:accPr>
                          <m:chr m:val="̇"/>
                          <m:ctrlPr>
                            <a:rPr lang="en-GB" sz="2400" b="0" i="1" smtClean="0">
                              <a:latin typeface="Cambria Math" charset="0"/>
                              <a:ea typeface="Cambria Math" charset="0"/>
                              <a:cs typeface="Cambria Math" charset="0"/>
                            </a:rPr>
                          </m:ctrlPr>
                        </m:accPr>
                        <m:e>
                          <m:r>
                            <a:rPr lang="en-GB" sz="2400" b="0" i="1" smtClean="0">
                              <a:latin typeface="Cambria Math" charset="0"/>
                              <a:ea typeface="Cambria Math" charset="0"/>
                              <a:cs typeface="Cambria Math" charset="0"/>
                            </a:rPr>
                            <m:t>𝑦</m:t>
                          </m:r>
                          <m:r>
                            <a:rPr lang="en-GB" sz="2400" b="0" i="1" smtClean="0">
                              <a:latin typeface="Cambria Math" charset="0"/>
                              <a:ea typeface="Cambria Math" charset="0"/>
                              <a:cs typeface="Cambria Math" charset="0"/>
                            </a:rPr>
                            <m:t>)</m:t>
                          </m:r>
                        </m:e>
                      </m:acc>
                      <m:r>
                        <a:rPr lang="en-GB" sz="2400" b="0" i="1" smtClean="0">
                          <a:latin typeface="Cambria Math" charset="0"/>
                        </a:rPr>
                        <m:t>=</m:t>
                      </m:r>
                      <m:sSup>
                        <m:sSupPr>
                          <m:ctrlPr>
                            <a:rPr lang="is-IS" sz="2400" b="0" i="1" smtClean="0">
                              <a:latin typeface="Cambria Math" charset="0"/>
                            </a:rPr>
                          </m:ctrlPr>
                        </m:sSupPr>
                        <m:e>
                          <m:d>
                            <m:dPr>
                              <m:ctrlPr>
                                <a:rPr lang="en-GB" sz="2400" b="0" i="1" smtClean="0">
                                  <a:latin typeface="Cambria Math" charset="0"/>
                                </a:rPr>
                              </m:ctrlPr>
                            </m:dPr>
                            <m:e>
                              <m:r>
                                <a:rPr lang="en-GB" sz="2400" b="0" i="1" smtClean="0">
                                  <a:latin typeface="Cambria Math" charset="0"/>
                                </a:rPr>
                                <m:t>𝑥</m:t>
                              </m:r>
                              <m:r>
                                <a:rPr lang="en-GB" sz="2400" b="0" i="1" smtClean="0">
                                  <a:latin typeface="Cambria Math" charset="0"/>
                                </a:rPr>
                                <m:t>+</m:t>
                              </m:r>
                              <m:r>
                                <a:rPr lang="en-GB" sz="2400" b="0" i="1" smtClean="0">
                                  <a:latin typeface="Cambria Math" charset="0"/>
                                  <a:ea typeface="Cambria Math" charset="0"/>
                                  <a:cs typeface="Cambria Math" charset="0"/>
                                </a:rPr>
                                <m:t>𝜊</m:t>
                              </m:r>
                              <m:acc>
                                <m:accPr>
                                  <m:chr m:val="̇"/>
                                  <m:ctrlPr>
                                    <a:rPr lang="en-GB" sz="2400" b="0" i="1" smtClean="0">
                                      <a:latin typeface="Cambria Math" charset="0"/>
                                      <a:ea typeface="Cambria Math" charset="0"/>
                                      <a:cs typeface="Cambria Math" charset="0"/>
                                    </a:rPr>
                                  </m:ctrlPr>
                                </m:accPr>
                                <m:e>
                                  <m:r>
                                    <a:rPr lang="en-GB" sz="2400" b="0" i="1" smtClean="0">
                                      <a:latin typeface="Cambria Math" charset="0"/>
                                      <a:ea typeface="Cambria Math" charset="0"/>
                                      <a:cs typeface="Cambria Math" charset="0"/>
                                    </a:rPr>
                                    <m:t>𝑥</m:t>
                                  </m:r>
                                </m:e>
                              </m:acc>
                            </m:e>
                          </m:d>
                        </m:e>
                        <m:sup>
                          <m:r>
                            <a:rPr lang="is-IS" sz="2400" b="0" i="1" smtClean="0">
                              <a:latin typeface="Cambria Math" charset="0"/>
                            </a:rPr>
                            <m:t>2</m:t>
                          </m:r>
                        </m:sup>
                      </m:sSup>
                      <m:r>
                        <a:rPr lang="en-GB" sz="2400" b="0" i="1" smtClean="0">
                          <a:latin typeface="Cambria Math" charset="0"/>
                        </a:rPr>
                        <m:t>+ </m:t>
                      </m:r>
                      <m:d>
                        <m:dPr>
                          <m:ctrlPr>
                            <a:rPr lang="en-GB" sz="2400" i="1">
                              <a:latin typeface="Cambria Math" charset="0"/>
                            </a:rPr>
                          </m:ctrlPr>
                        </m:dPr>
                        <m:e>
                          <m:r>
                            <a:rPr lang="en-GB" sz="2400" i="1">
                              <a:latin typeface="Cambria Math" charset="0"/>
                            </a:rPr>
                            <m:t>𝑥</m:t>
                          </m:r>
                          <m:r>
                            <a:rPr lang="en-GB" sz="2400" i="1">
                              <a:latin typeface="Cambria Math" charset="0"/>
                            </a:rPr>
                            <m:t>+</m:t>
                          </m:r>
                          <m:r>
                            <a:rPr lang="en-GB" sz="2400" i="1">
                              <a:latin typeface="Cambria Math" charset="0"/>
                              <a:ea typeface="Cambria Math" charset="0"/>
                              <a:cs typeface="Cambria Math" charset="0"/>
                            </a:rPr>
                            <m:t>𝜊</m:t>
                          </m:r>
                          <m:acc>
                            <m:accPr>
                              <m:chr m:val="̇"/>
                              <m:ctrlPr>
                                <a:rPr lang="en-GB" sz="2400" i="1">
                                  <a:latin typeface="Cambria Math" charset="0"/>
                                  <a:ea typeface="Cambria Math" charset="0"/>
                                  <a:cs typeface="Cambria Math" charset="0"/>
                                </a:rPr>
                              </m:ctrlPr>
                            </m:accPr>
                            <m:e>
                              <m:r>
                                <a:rPr lang="en-GB" sz="2400" i="1">
                                  <a:latin typeface="Cambria Math" charset="0"/>
                                  <a:ea typeface="Cambria Math" charset="0"/>
                                  <a:cs typeface="Cambria Math" charset="0"/>
                                </a:rPr>
                                <m:t>𝑥</m:t>
                              </m:r>
                            </m:e>
                          </m:acc>
                        </m:e>
                      </m:d>
                      <m:r>
                        <a:rPr lang="en-GB" sz="2400" b="0" i="1" smtClean="0">
                          <a:latin typeface="Cambria Math" charset="0"/>
                          <a:ea typeface="Cambria Math" charset="0"/>
                          <a:cs typeface="Cambria Math" charset="0"/>
                        </a:rPr>
                        <m:t>+1</m:t>
                      </m:r>
                    </m:oMath>
                  </m:oMathPara>
                </a14:m>
                <a:endParaRPr lang="en-US" sz="2400" dirty="0" smtClean="0"/>
              </a:p>
              <a:p>
                <a:endParaRPr lang="en-US" sz="2400" dirty="0" smtClean="0"/>
              </a:p>
              <a:p>
                <a:pPr/>
                <a14:m>
                  <m:oMathPara xmlns:m="http://schemas.openxmlformats.org/officeDocument/2006/math">
                    <m:oMathParaPr>
                      <m:jc m:val="centerGroup"/>
                    </m:oMathParaPr>
                    <m:oMath xmlns:m="http://schemas.openxmlformats.org/officeDocument/2006/math">
                      <m:r>
                        <a:rPr lang="en-GB" sz="2400" i="1">
                          <a:latin typeface="Cambria Math" charset="0"/>
                        </a:rPr>
                        <m:t>(</m:t>
                      </m:r>
                      <m:r>
                        <a:rPr lang="en-GB" sz="2400" i="1">
                          <a:latin typeface="Cambria Math" charset="0"/>
                        </a:rPr>
                        <m:t>𝑦</m:t>
                      </m:r>
                      <m:r>
                        <a:rPr lang="en-GB" sz="2400" i="1">
                          <a:latin typeface="Cambria Math" charset="0"/>
                        </a:rPr>
                        <m:t>+</m:t>
                      </m:r>
                      <m:r>
                        <a:rPr lang="en-GB" sz="2400" i="1">
                          <a:latin typeface="Cambria Math" charset="0"/>
                          <a:ea typeface="Cambria Math" charset="0"/>
                          <a:cs typeface="Cambria Math" charset="0"/>
                        </a:rPr>
                        <m:t>𝜊</m:t>
                      </m:r>
                      <m:acc>
                        <m:accPr>
                          <m:chr m:val="̇"/>
                          <m:ctrlPr>
                            <a:rPr lang="en-GB" sz="2400" i="1">
                              <a:latin typeface="Cambria Math" charset="0"/>
                              <a:ea typeface="Cambria Math" charset="0"/>
                              <a:cs typeface="Cambria Math" charset="0"/>
                            </a:rPr>
                          </m:ctrlPr>
                        </m:accPr>
                        <m:e>
                          <m:r>
                            <a:rPr lang="en-GB" sz="2400" i="1">
                              <a:latin typeface="Cambria Math" charset="0"/>
                              <a:ea typeface="Cambria Math" charset="0"/>
                              <a:cs typeface="Cambria Math" charset="0"/>
                            </a:rPr>
                            <m:t>𝑦</m:t>
                          </m:r>
                          <m:r>
                            <a:rPr lang="en-GB" sz="2400" i="1">
                              <a:latin typeface="Cambria Math" charset="0"/>
                              <a:ea typeface="Cambria Math" charset="0"/>
                              <a:cs typeface="Cambria Math" charset="0"/>
                            </a:rPr>
                            <m:t>)</m:t>
                          </m:r>
                        </m:e>
                      </m:acc>
                      <m:r>
                        <a:rPr lang="en-GB" sz="2400" i="1">
                          <a:latin typeface="Cambria Math" charset="0"/>
                        </a:rPr>
                        <m:t>=</m:t>
                      </m:r>
                      <m:sSup>
                        <m:sSupPr>
                          <m:ctrlPr>
                            <a:rPr lang="is-IS" sz="2400" i="1" smtClean="0">
                              <a:latin typeface="Cambria Math" charset="0"/>
                            </a:rPr>
                          </m:ctrlPr>
                        </m:sSupPr>
                        <m:e>
                          <m:r>
                            <a:rPr lang="en-GB" sz="2400" b="0" i="1" smtClean="0">
                              <a:latin typeface="Cambria Math" charset="0"/>
                            </a:rPr>
                            <m:t>𝑥</m:t>
                          </m:r>
                        </m:e>
                        <m:sup>
                          <m:r>
                            <a:rPr lang="is-IS" sz="2400" i="1" smtClean="0">
                              <a:latin typeface="Cambria Math" charset="0"/>
                            </a:rPr>
                            <m:t>2</m:t>
                          </m:r>
                        </m:sup>
                      </m:sSup>
                      <m:r>
                        <a:rPr lang="en-GB" sz="2400" b="0" i="1" smtClean="0">
                          <a:latin typeface="Cambria Math" charset="0"/>
                        </a:rPr>
                        <m:t>+2</m:t>
                      </m:r>
                      <m:r>
                        <a:rPr lang="en-GB" sz="2400" b="0" i="1" smtClean="0">
                          <a:latin typeface="Cambria Math" charset="0"/>
                        </a:rPr>
                        <m:t>𝑥</m:t>
                      </m:r>
                      <m:d>
                        <m:dPr>
                          <m:ctrlPr>
                            <a:rPr lang="en-GB" sz="2400" b="0" i="1" smtClean="0">
                              <a:latin typeface="Cambria Math" charset="0"/>
                            </a:rPr>
                          </m:ctrlPr>
                        </m:dPr>
                        <m:e>
                          <m:r>
                            <a:rPr lang="en-GB" sz="2400" i="1">
                              <a:latin typeface="Cambria Math" charset="0"/>
                              <a:ea typeface="Cambria Math" charset="0"/>
                              <a:cs typeface="Cambria Math" charset="0"/>
                            </a:rPr>
                            <m:t>𝜊</m:t>
                          </m:r>
                          <m:acc>
                            <m:accPr>
                              <m:chr m:val="̇"/>
                              <m:ctrlPr>
                                <a:rPr lang="en-GB" sz="2400" i="1">
                                  <a:latin typeface="Cambria Math" charset="0"/>
                                  <a:ea typeface="Cambria Math" charset="0"/>
                                  <a:cs typeface="Cambria Math" charset="0"/>
                                </a:rPr>
                              </m:ctrlPr>
                            </m:accPr>
                            <m:e>
                              <m:r>
                                <a:rPr lang="en-GB" sz="2400" i="1">
                                  <a:latin typeface="Cambria Math" charset="0"/>
                                  <a:ea typeface="Cambria Math" charset="0"/>
                                  <a:cs typeface="Cambria Math" charset="0"/>
                                </a:rPr>
                                <m:t>𝑥</m:t>
                              </m:r>
                            </m:e>
                          </m:acc>
                        </m:e>
                      </m:d>
                      <m:r>
                        <a:rPr lang="en-GB" sz="2400" b="0" i="1" smtClean="0">
                          <a:latin typeface="Cambria Math" charset="0"/>
                          <a:ea typeface="Cambria Math" charset="0"/>
                          <a:cs typeface="Cambria Math" charset="0"/>
                        </a:rPr>
                        <m:t>+</m:t>
                      </m:r>
                      <m:sSup>
                        <m:sSupPr>
                          <m:ctrlPr>
                            <a:rPr lang="is-IS" sz="2400" i="1">
                              <a:latin typeface="Cambria Math" charset="0"/>
                            </a:rPr>
                          </m:ctrlPr>
                        </m:sSupPr>
                        <m:e>
                          <m:d>
                            <m:dPr>
                              <m:ctrlPr>
                                <a:rPr lang="en-GB" sz="2400" i="1">
                                  <a:latin typeface="Cambria Math" charset="0"/>
                                </a:rPr>
                              </m:ctrlPr>
                            </m:dPr>
                            <m:e>
                              <m:r>
                                <a:rPr lang="en-GB" sz="2400" i="1">
                                  <a:latin typeface="Cambria Math" charset="0"/>
                                  <a:ea typeface="Cambria Math" charset="0"/>
                                  <a:cs typeface="Cambria Math" charset="0"/>
                                </a:rPr>
                                <m:t>𝜊</m:t>
                              </m:r>
                              <m:acc>
                                <m:accPr>
                                  <m:chr m:val="̇"/>
                                  <m:ctrlPr>
                                    <a:rPr lang="en-GB" sz="2400" i="1">
                                      <a:latin typeface="Cambria Math" charset="0"/>
                                      <a:ea typeface="Cambria Math" charset="0"/>
                                      <a:cs typeface="Cambria Math" charset="0"/>
                                    </a:rPr>
                                  </m:ctrlPr>
                                </m:accPr>
                                <m:e>
                                  <m:r>
                                    <a:rPr lang="en-GB" sz="2400" i="1">
                                      <a:latin typeface="Cambria Math" charset="0"/>
                                      <a:ea typeface="Cambria Math" charset="0"/>
                                      <a:cs typeface="Cambria Math" charset="0"/>
                                    </a:rPr>
                                    <m:t>𝑥</m:t>
                                  </m:r>
                                </m:e>
                              </m:acc>
                            </m:e>
                          </m:d>
                        </m:e>
                        <m:sup>
                          <m:r>
                            <a:rPr lang="is-IS" sz="2400" i="1">
                              <a:latin typeface="Cambria Math" charset="0"/>
                            </a:rPr>
                            <m:t>2</m:t>
                          </m:r>
                        </m:sup>
                      </m:sSup>
                      <m:r>
                        <a:rPr lang="en-GB" sz="2400" i="1">
                          <a:latin typeface="Cambria Math" charset="0"/>
                        </a:rPr>
                        <m:t>+ </m:t>
                      </m:r>
                      <m:d>
                        <m:dPr>
                          <m:ctrlPr>
                            <a:rPr lang="en-GB" sz="2400" i="1">
                              <a:latin typeface="Cambria Math" charset="0"/>
                            </a:rPr>
                          </m:ctrlPr>
                        </m:dPr>
                        <m:e>
                          <m:r>
                            <a:rPr lang="en-GB" sz="2400" i="1">
                              <a:latin typeface="Cambria Math" charset="0"/>
                            </a:rPr>
                            <m:t>𝑥</m:t>
                          </m:r>
                          <m:r>
                            <a:rPr lang="en-GB" sz="2400" i="1">
                              <a:latin typeface="Cambria Math" charset="0"/>
                            </a:rPr>
                            <m:t>+</m:t>
                          </m:r>
                          <m:r>
                            <a:rPr lang="en-GB" sz="2400" i="1">
                              <a:latin typeface="Cambria Math" charset="0"/>
                              <a:ea typeface="Cambria Math" charset="0"/>
                              <a:cs typeface="Cambria Math" charset="0"/>
                            </a:rPr>
                            <m:t>𝜊</m:t>
                          </m:r>
                          <m:acc>
                            <m:accPr>
                              <m:chr m:val="̇"/>
                              <m:ctrlPr>
                                <a:rPr lang="en-GB" sz="2400" i="1">
                                  <a:latin typeface="Cambria Math" charset="0"/>
                                  <a:ea typeface="Cambria Math" charset="0"/>
                                  <a:cs typeface="Cambria Math" charset="0"/>
                                </a:rPr>
                              </m:ctrlPr>
                            </m:accPr>
                            <m:e>
                              <m:r>
                                <a:rPr lang="en-GB" sz="2400" i="1">
                                  <a:latin typeface="Cambria Math" charset="0"/>
                                  <a:ea typeface="Cambria Math" charset="0"/>
                                  <a:cs typeface="Cambria Math" charset="0"/>
                                </a:rPr>
                                <m:t>𝑥</m:t>
                              </m:r>
                            </m:e>
                          </m:acc>
                        </m:e>
                      </m:d>
                      <m:r>
                        <a:rPr lang="en-GB" sz="2400" i="1">
                          <a:latin typeface="Cambria Math" charset="0"/>
                          <a:ea typeface="Cambria Math" charset="0"/>
                          <a:cs typeface="Cambria Math" charset="0"/>
                        </a:rPr>
                        <m:t>+1</m:t>
                      </m:r>
                    </m:oMath>
                  </m:oMathPara>
                </a14:m>
                <a:endParaRPr lang="en-US" sz="2400" dirty="0" smtClean="0"/>
              </a:p>
              <a:p>
                <a:endParaRPr lang="en-US" sz="2400" dirty="0" smtClean="0"/>
              </a:p>
              <a:p>
                <a:pPr/>
                <a14:m>
                  <m:oMathPara xmlns:m="http://schemas.openxmlformats.org/officeDocument/2006/math">
                    <m:oMathParaPr>
                      <m:jc m:val="centerGroup"/>
                    </m:oMathParaPr>
                    <m:oMath xmlns:m="http://schemas.openxmlformats.org/officeDocument/2006/math">
                      <m:r>
                        <a:rPr lang="en-GB" sz="2400" i="1">
                          <a:latin typeface="Cambria Math" charset="0"/>
                          <a:ea typeface="Cambria Math" charset="0"/>
                          <a:cs typeface="Cambria Math" charset="0"/>
                        </a:rPr>
                        <m:t>𝜊</m:t>
                      </m:r>
                      <m:acc>
                        <m:accPr>
                          <m:chr m:val="̇"/>
                          <m:ctrlPr>
                            <a:rPr lang="en-GB" sz="2400" i="1">
                              <a:latin typeface="Cambria Math" charset="0"/>
                              <a:ea typeface="Cambria Math" charset="0"/>
                              <a:cs typeface="Cambria Math" charset="0"/>
                            </a:rPr>
                          </m:ctrlPr>
                        </m:accPr>
                        <m:e>
                          <m:r>
                            <a:rPr lang="en-GB" sz="2400" i="1">
                              <a:latin typeface="Cambria Math" charset="0"/>
                              <a:ea typeface="Cambria Math" charset="0"/>
                              <a:cs typeface="Cambria Math" charset="0"/>
                            </a:rPr>
                            <m:t>𝑦</m:t>
                          </m:r>
                        </m:e>
                      </m:acc>
                      <m:r>
                        <a:rPr lang="en-GB" sz="2400" i="1">
                          <a:latin typeface="Cambria Math" charset="0"/>
                        </a:rPr>
                        <m:t>=2</m:t>
                      </m:r>
                      <m:r>
                        <a:rPr lang="en-GB" sz="2400" i="1">
                          <a:latin typeface="Cambria Math" charset="0"/>
                        </a:rPr>
                        <m:t>𝑥</m:t>
                      </m:r>
                      <m:d>
                        <m:dPr>
                          <m:ctrlPr>
                            <a:rPr lang="en-GB" sz="2400" i="1">
                              <a:latin typeface="Cambria Math" charset="0"/>
                            </a:rPr>
                          </m:ctrlPr>
                        </m:dPr>
                        <m:e>
                          <m:r>
                            <a:rPr lang="en-GB" sz="2400" i="1">
                              <a:latin typeface="Cambria Math" charset="0"/>
                              <a:ea typeface="Cambria Math" charset="0"/>
                              <a:cs typeface="Cambria Math" charset="0"/>
                            </a:rPr>
                            <m:t>𝜊</m:t>
                          </m:r>
                          <m:acc>
                            <m:accPr>
                              <m:chr m:val="̇"/>
                              <m:ctrlPr>
                                <a:rPr lang="en-GB" sz="2400" i="1">
                                  <a:latin typeface="Cambria Math" charset="0"/>
                                  <a:ea typeface="Cambria Math" charset="0"/>
                                  <a:cs typeface="Cambria Math" charset="0"/>
                                </a:rPr>
                              </m:ctrlPr>
                            </m:accPr>
                            <m:e>
                              <m:r>
                                <a:rPr lang="en-GB" sz="2400" i="1">
                                  <a:latin typeface="Cambria Math" charset="0"/>
                                  <a:ea typeface="Cambria Math" charset="0"/>
                                  <a:cs typeface="Cambria Math" charset="0"/>
                                </a:rPr>
                                <m:t>𝑥</m:t>
                              </m:r>
                            </m:e>
                          </m:acc>
                        </m:e>
                      </m:d>
                      <m:r>
                        <a:rPr lang="en-GB" sz="2400" i="1">
                          <a:latin typeface="Cambria Math" charset="0"/>
                          <a:ea typeface="Cambria Math" charset="0"/>
                          <a:cs typeface="Cambria Math" charset="0"/>
                        </a:rPr>
                        <m:t>+</m:t>
                      </m:r>
                      <m:sSup>
                        <m:sSupPr>
                          <m:ctrlPr>
                            <a:rPr lang="is-IS" sz="2400" i="1">
                              <a:latin typeface="Cambria Math" charset="0"/>
                            </a:rPr>
                          </m:ctrlPr>
                        </m:sSupPr>
                        <m:e>
                          <m:d>
                            <m:dPr>
                              <m:ctrlPr>
                                <a:rPr lang="en-GB" sz="2400" i="1">
                                  <a:latin typeface="Cambria Math" charset="0"/>
                                </a:rPr>
                              </m:ctrlPr>
                            </m:dPr>
                            <m:e>
                              <m:r>
                                <a:rPr lang="en-GB" sz="2400" i="1">
                                  <a:latin typeface="Cambria Math" charset="0"/>
                                  <a:ea typeface="Cambria Math" charset="0"/>
                                  <a:cs typeface="Cambria Math" charset="0"/>
                                </a:rPr>
                                <m:t>𝜊</m:t>
                              </m:r>
                              <m:acc>
                                <m:accPr>
                                  <m:chr m:val="̇"/>
                                  <m:ctrlPr>
                                    <a:rPr lang="en-GB" sz="2400" i="1">
                                      <a:latin typeface="Cambria Math" charset="0"/>
                                      <a:ea typeface="Cambria Math" charset="0"/>
                                      <a:cs typeface="Cambria Math" charset="0"/>
                                    </a:rPr>
                                  </m:ctrlPr>
                                </m:accPr>
                                <m:e>
                                  <m:r>
                                    <a:rPr lang="en-GB" sz="2400" i="1">
                                      <a:latin typeface="Cambria Math" charset="0"/>
                                      <a:ea typeface="Cambria Math" charset="0"/>
                                      <a:cs typeface="Cambria Math" charset="0"/>
                                    </a:rPr>
                                    <m:t>𝑥</m:t>
                                  </m:r>
                                </m:e>
                              </m:acc>
                            </m:e>
                          </m:d>
                        </m:e>
                        <m:sup>
                          <m:r>
                            <a:rPr lang="is-IS" sz="2400" i="1">
                              <a:latin typeface="Cambria Math" charset="0"/>
                            </a:rPr>
                            <m:t>2</m:t>
                          </m:r>
                        </m:sup>
                      </m:sSup>
                      <m:r>
                        <a:rPr lang="en-GB" sz="2400" i="1">
                          <a:latin typeface="Cambria Math" charset="0"/>
                        </a:rPr>
                        <m:t>+ </m:t>
                      </m:r>
                      <m:d>
                        <m:dPr>
                          <m:ctrlPr>
                            <a:rPr lang="en-GB" sz="2400" i="1">
                              <a:latin typeface="Cambria Math" charset="0"/>
                            </a:rPr>
                          </m:ctrlPr>
                        </m:dPr>
                        <m:e>
                          <m:r>
                            <a:rPr lang="en-GB" sz="2400" i="1">
                              <a:latin typeface="Cambria Math" charset="0"/>
                              <a:ea typeface="Cambria Math" charset="0"/>
                              <a:cs typeface="Cambria Math" charset="0"/>
                            </a:rPr>
                            <m:t>𝜊</m:t>
                          </m:r>
                          <m:acc>
                            <m:accPr>
                              <m:chr m:val="̇"/>
                              <m:ctrlPr>
                                <a:rPr lang="en-GB" sz="2400" i="1">
                                  <a:latin typeface="Cambria Math" charset="0"/>
                                  <a:ea typeface="Cambria Math" charset="0"/>
                                  <a:cs typeface="Cambria Math" charset="0"/>
                                </a:rPr>
                              </m:ctrlPr>
                            </m:accPr>
                            <m:e>
                              <m:r>
                                <a:rPr lang="en-GB" sz="2400" i="1">
                                  <a:latin typeface="Cambria Math" charset="0"/>
                                  <a:ea typeface="Cambria Math" charset="0"/>
                                  <a:cs typeface="Cambria Math" charset="0"/>
                                </a:rPr>
                                <m:t>𝑥</m:t>
                              </m:r>
                            </m:e>
                          </m:acc>
                        </m:e>
                      </m:d>
                    </m:oMath>
                  </m:oMathPara>
                </a14:m>
                <a:endParaRPr lang="en-US" sz="2400" dirty="0"/>
              </a:p>
            </p:txBody>
          </p:sp>
        </mc:Choice>
        <mc:Fallback xmlns="">
          <p:sp>
            <p:nvSpPr>
              <p:cNvPr id="4" name="TextBox 3"/>
              <p:cNvSpPr txBox="1">
                <a:spLocks noRot="1" noChangeAspect="1" noMove="1" noResize="1" noEditPoints="1" noAdjustHandles="1" noChangeArrowheads="1" noChangeShapeType="1" noTextEdit="1"/>
              </p:cNvSpPr>
              <p:nvPr/>
            </p:nvSpPr>
            <p:spPr>
              <a:xfrm>
                <a:off x="277540" y="1203598"/>
                <a:ext cx="7462812" cy="3463512"/>
              </a:xfrm>
              <a:prstGeom prst="rect">
                <a:avLst/>
              </a:prstGeom>
              <a:blipFill rotWithShape="0">
                <a:blip r:embed="rId2"/>
                <a:stretch>
                  <a:fillRect l="-1307" t="-1230" b="-16696"/>
                </a:stretch>
              </a:blipFill>
            </p:spPr>
            <p:txBody>
              <a:bodyPr/>
              <a:lstStyle/>
              <a:p>
                <a:r>
                  <a:rPr lang="en-US">
                    <a:noFill/>
                  </a:rPr>
                  <a:t> </a:t>
                </a:r>
              </a:p>
            </p:txBody>
          </p:sp>
        </mc:Fallback>
      </mc:AlternateContent>
    </p:spTree>
    <p:extLst>
      <p:ext uri="{BB962C8B-B14F-4D97-AF65-F5344CB8AC3E}">
        <p14:creationId xmlns:p14="http://schemas.microsoft.com/office/powerpoint/2010/main" val="132396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8626" y="63664"/>
            <a:ext cx="5760640" cy="707886"/>
          </a:xfrm>
          <a:prstGeom prst="rect">
            <a:avLst/>
          </a:prstGeom>
          <a:noFill/>
        </p:spPr>
        <p:txBody>
          <a:bodyPr wrap="square" rtlCol="0">
            <a:spAutoFit/>
          </a:bodyPr>
          <a:lstStyle/>
          <a:p>
            <a:r>
              <a:rPr lang="en-US" sz="4000" dirty="0" smtClean="0"/>
              <a:t>Newton’s Calculus</a:t>
            </a:r>
            <a:endParaRPr lang="en-US" sz="4000" dirty="0"/>
          </a:p>
        </p:txBody>
      </p:sp>
      <mc:AlternateContent xmlns:mc="http://schemas.openxmlformats.org/markup-compatibility/2006" xmlns:a14="http://schemas.microsoft.com/office/drawing/2010/main">
        <mc:Choice Requires="a14">
          <p:sp>
            <p:nvSpPr>
              <p:cNvPr id="4" name="TextBox 3"/>
              <p:cNvSpPr txBox="1"/>
              <p:nvPr/>
            </p:nvSpPr>
            <p:spPr>
              <a:xfrm>
                <a:off x="277540" y="1203598"/>
                <a:ext cx="7462812" cy="331161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i="1" smtClean="0">
                          <a:latin typeface="Cambria Math" charset="0"/>
                          <a:ea typeface="Cambria Math" charset="0"/>
                          <a:cs typeface="Cambria Math" charset="0"/>
                        </a:rPr>
                        <m:t>𝜊</m:t>
                      </m:r>
                      <m:acc>
                        <m:accPr>
                          <m:chr m:val="̇"/>
                          <m:ctrlPr>
                            <a:rPr lang="en-GB" sz="2400" i="1">
                              <a:latin typeface="Cambria Math" charset="0"/>
                              <a:ea typeface="Cambria Math" charset="0"/>
                              <a:cs typeface="Cambria Math" charset="0"/>
                            </a:rPr>
                          </m:ctrlPr>
                        </m:accPr>
                        <m:e>
                          <m:r>
                            <a:rPr lang="en-GB" sz="2400" i="1">
                              <a:latin typeface="Cambria Math" charset="0"/>
                              <a:ea typeface="Cambria Math" charset="0"/>
                              <a:cs typeface="Cambria Math" charset="0"/>
                            </a:rPr>
                            <m:t>𝑦</m:t>
                          </m:r>
                        </m:e>
                      </m:acc>
                      <m:r>
                        <a:rPr lang="en-GB" sz="2400" i="1">
                          <a:latin typeface="Cambria Math" charset="0"/>
                        </a:rPr>
                        <m:t>=2</m:t>
                      </m:r>
                      <m:r>
                        <a:rPr lang="en-GB" sz="2400" i="1">
                          <a:latin typeface="Cambria Math" charset="0"/>
                        </a:rPr>
                        <m:t>𝑥</m:t>
                      </m:r>
                      <m:d>
                        <m:dPr>
                          <m:ctrlPr>
                            <a:rPr lang="en-GB" sz="2400" i="1">
                              <a:latin typeface="Cambria Math" charset="0"/>
                            </a:rPr>
                          </m:ctrlPr>
                        </m:dPr>
                        <m:e>
                          <m:r>
                            <a:rPr lang="en-GB" sz="2400" i="1">
                              <a:latin typeface="Cambria Math" charset="0"/>
                              <a:ea typeface="Cambria Math" charset="0"/>
                              <a:cs typeface="Cambria Math" charset="0"/>
                            </a:rPr>
                            <m:t>𝜊</m:t>
                          </m:r>
                          <m:acc>
                            <m:accPr>
                              <m:chr m:val="̇"/>
                              <m:ctrlPr>
                                <a:rPr lang="en-GB" sz="2400" i="1">
                                  <a:latin typeface="Cambria Math" charset="0"/>
                                  <a:ea typeface="Cambria Math" charset="0"/>
                                  <a:cs typeface="Cambria Math" charset="0"/>
                                </a:rPr>
                              </m:ctrlPr>
                            </m:accPr>
                            <m:e>
                              <m:r>
                                <a:rPr lang="en-GB" sz="2400" i="1">
                                  <a:latin typeface="Cambria Math" charset="0"/>
                                  <a:ea typeface="Cambria Math" charset="0"/>
                                  <a:cs typeface="Cambria Math" charset="0"/>
                                </a:rPr>
                                <m:t>𝑥</m:t>
                              </m:r>
                            </m:e>
                          </m:acc>
                        </m:e>
                      </m:d>
                      <m:r>
                        <a:rPr lang="en-GB" sz="2400" i="1">
                          <a:latin typeface="Cambria Math" charset="0"/>
                          <a:ea typeface="Cambria Math" charset="0"/>
                          <a:cs typeface="Cambria Math" charset="0"/>
                        </a:rPr>
                        <m:t>+</m:t>
                      </m:r>
                      <m:sSup>
                        <m:sSupPr>
                          <m:ctrlPr>
                            <a:rPr lang="is-IS" sz="2400" i="1">
                              <a:latin typeface="Cambria Math" charset="0"/>
                            </a:rPr>
                          </m:ctrlPr>
                        </m:sSupPr>
                        <m:e>
                          <m:d>
                            <m:dPr>
                              <m:ctrlPr>
                                <a:rPr lang="en-GB" sz="2400" i="1">
                                  <a:latin typeface="Cambria Math" charset="0"/>
                                </a:rPr>
                              </m:ctrlPr>
                            </m:dPr>
                            <m:e>
                              <m:r>
                                <a:rPr lang="en-GB" sz="2400" i="1">
                                  <a:latin typeface="Cambria Math" charset="0"/>
                                  <a:ea typeface="Cambria Math" charset="0"/>
                                  <a:cs typeface="Cambria Math" charset="0"/>
                                </a:rPr>
                                <m:t>𝜊</m:t>
                              </m:r>
                              <m:acc>
                                <m:accPr>
                                  <m:chr m:val="̇"/>
                                  <m:ctrlPr>
                                    <a:rPr lang="en-GB" sz="2400" i="1">
                                      <a:latin typeface="Cambria Math" charset="0"/>
                                      <a:ea typeface="Cambria Math" charset="0"/>
                                      <a:cs typeface="Cambria Math" charset="0"/>
                                    </a:rPr>
                                  </m:ctrlPr>
                                </m:accPr>
                                <m:e>
                                  <m:r>
                                    <a:rPr lang="en-GB" sz="2400" i="1">
                                      <a:latin typeface="Cambria Math" charset="0"/>
                                      <a:ea typeface="Cambria Math" charset="0"/>
                                      <a:cs typeface="Cambria Math" charset="0"/>
                                    </a:rPr>
                                    <m:t>𝑥</m:t>
                                  </m:r>
                                </m:e>
                              </m:acc>
                            </m:e>
                          </m:d>
                        </m:e>
                        <m:sup>
                          <m:r>
                            <a:rPr lang="is-IS" sz="2400" i="1">
                              <a:latin typeface="Cambria Math" charset="0"/>
                            </a:rPr>
                            <m:t>2</m:t>
                          </m:r>
                        </m:sup>
                      </m:sSup>
                      <m:r>
                        <a:rPr lang="en-GB" sz="2400" i="1">
                          <a:latin typeface="Cambria Math" charset="0"/>
                        </a:rPr>
                        <m:t>+ </m:t>
                      </m:r>
                      <m:d>
                        <m:dPr>
                          <m:ctrlPr>
                            <a:rPr lang="en-GB" sz="2400" i="1">
                              <a:latin typeface="Cambria Math" charset="0"/>
                            </a:rPr>
                          </m:ctrlPr>
                        </m:dPr>
                        <m:e>
                          <m:r>
                            <a:rPr lang="en-GB" sz="2400" i="1">
                              <a:latin typeface="Cambria Math" charset="0"/>
                              <a:ea typeface="Cambria Math" charset="0"/>
                              <a:cs typeface="Cambria Math" charset="0"/>
                            </a:rPr>
                            <m:t>𝜊</m:t>
                          </m:r>
                          <m:acc>
                            <m:accPr>
                              <m:chr m:val="̇"/>
                              <m:ctrlPr>
                                <a:rPr lang="en-GB" sz="2400" i="1">
                                  <a:latin typeface="Cambria Math" charset="0"/>
                                  <a:ea typeface="Cambria Math" charset="0"/>
                                  <a:cs typeface="Cambria Math" charset="0"/>
                                </a:rPr>
                              </m:ctrlPr>
                            </m:accPr>
                            <m:e>
                              <m:r>
                                <a:rPr lang="en-GB" sz="2400" i="1">
                                  <a:latin typeface="Cambria Math" charset="0"/>
                                  <a:ea typeface="Cambria Math" charset="0"/>
                                  <a:cs typeface="Cambria Math" charset="0"/>
                                </a:rPr>
                                <m:t>𝑥</m:t>
                              </m:r>
                            </m:e>
                          </m:acc>
                        </m:e>
                      </m:d>
                    </m:oMath>
                  </m:oMathPara>
                </a14:m>
                <a:endParaRPr lang="en-US" sz="2400" dirty="0" smtClean="0"/>
              </a:p>
              <a:p>
                <a:endParaRPr lang="en-US" sz="2400" dirty="0"/>
              </a:p>
              <a:p>
                <a:pPr/>
                <a14:m>
                  <m:oMathPara xmlns:m="http://schemas.openxmlformats.org/officeDocument/2006/math">
                    <m:oMathParaPr>
                      <m:jc m:val="centerGroup"/>
                    </m:oMathParaPr>
                    <m:oMath xmlns:m="http://schemas.openxmlformats.org/officeDocument/2006/math">
                      <m:f>
                        <m:fPr>
                          <m:ctrlPr>
                            <a:rPr lang="bg-BG" sz="2400" i="1" smtClean="0">
                              <a:latin typeface="Cambria Math" charset="0"/>
                              <a:ea typeface="Cambria Math" charset="0"/>
                              <a:cs typeface="Cambria Math" charset="0"/>
                            </a:rPr>
                          </m:ctrlPr>
                        </m:fPr>
                        <m:num>
                          <m:r>
                            <a:rPr lang="en-GB" sz="2400" i="1">
                              <a:latin typeface="Cambria Math" charset="0"/>
                              <a:ea typeface="Cambria Math" charset="0"/>
                              <a:cs typeface="Cambria Math" charset="0"/>
                            </a:rPr>
                            <m:t>𝜊</m:t>
                          </m:r>
                          <m:acc>
                            <m:accPr>
                              <m:chr m:val="̇"/>
                              <m:ctrlPr>
                                <a:rPr lang="en-GB" sz="2400" i="1">
                                  <a:latin typeface="Cambria Math" charset="0"/>
                                  <a:ea typeface="Cambria Math" charset="0"/>
                                  <a:cs typeface="Cambria Math" charset="0"/>
                                </a:rPr>
                              </m:ctrlPr>
                            </m:accPr>
                            <m:e>
                              <m:r>
                                <a:rPr lang="en-GB" sz="2400" i="1">
                                  <a:latin typeface="Cambria Math" charset="0"/>
                                  <a:ea typeface="Cambria Math" charset="0"/>
                                  <a:cs typeface="Cambria Math" charset="0"/>
                                </a:rPr>
                                <m:t>𝑦</m:t>
                              </m:r>
                            </m:e>
                          </m:acc>
                        </m:num>
                        <m:den>
                          <m:r>
                            <a:rPr lang="en-GB" sz="2400" i="1">
                              <a:latin typeface="Cambria Math" charset="0"/>
                              <a:ea typeface="Cambria Math" charset="0"/>
                              <a:cs typeface="Cambria Math" charset="0"/>
                            </a:rPr>
                            <m:t>𝜊</m:t>
                          </m:r>
                          <m:acc>
                            <m:accPr>
                              <m:chr m:val="̇"/>
                              <m:ctrlPr>
                                <a:rPr lang="en-GB" sz="2400" i="1">
                                  <a:latin typeface="Cambria Math" charset="0"/>
                                  <a:ea typeface="Cambria Math" charset="0"/>
                                  <a:cs typeface="Cambria Math" charset="0"/>
                                </a:rPr>
                              </m:ctrlPr>
                            </m:accPr>
                            <m:e>
                              <m:r>
                                <a:rPr lang="en-GB" sz="2400" i="1">
                                  <a:latin typeface="Cambria Math" charset="0"/>
                                  <a:ea typeface="Cambria Math" charset="0"/>
                                  <a:cs typeface="Cambria Math" charset="0"/>
                                </a:rPr>
                                <m:t>𝑥</m:t>
                              </m:r>
                            </m:e>
                          </m:acc>
                        </m:den>
                      </m:f>
                      <m:r>
                        <a:rPr lang="en-GB" sz="2400" i="1">
                          <a:latin typeface="Cambria Math" charset="0"/>
                        </a:rPr>
                        <m:t>=2</m:t>
                      </m:r>
                      <m:r>
                        <a:rPr lang="en-GB" sz="2400" i="1">
                          <a:latin typeface="Cambria Math" charset="0"/>
                        </a:rPr>
                        <m:t>𝑥</m:t>
                      </m:r>
                      <m:r>
                        <a:rPr lang="en-GB" sz="2400" i="1">
                          <a:latin typeface="Cambria Math" charset="0"/>
                          <a:ea typeface="Cambria Math" charset="0"/>
                          <a:cs typeface="Cambria Math" charset="0"/>
                        </a:rPr>
                        <m:t>+</m:t>
                      </m:r>
                      <m:r>
                        <a:rPr lang="en-GB" sz="2400" b="0" i="1" smtClean="0">
                          <a:latin typeface="Cambria Math" charset="0"/>
                          <a:ea typeface="Cambria Math" charset="0"/>
                          <a:cs typeface="Cambria Math" charset="0"/>
                        </a:rPr>
                        <m:t>1</m:t>
                      </m:r>
                    </m:oMath>
                  </m:oMathPara>
                </a14:m>
                <a:endParaRPr lang="en-US" sz="2400" dirty="0" smtClean="0"/>
              </a:p>
              <a:p>
                <a:endParaRPr lang="en-US" sz="2400" dirty="0"/>
              </a:p>
              <a:p>
                <a:r>
                  <a:rPr lang="en-US" sz="2400" dirty="0" smtClean="0"/>
                  <a:t>Correct result</a:t>
                </a:r>
              </a:p>
              <a:p>
                <a:endParaRPr lang="en-US" sz="2400" dirty="0" smtClean="0"/>
              </a:p>
              <a:p>
                <a:r>
                  <a:rPr lang="en-US" sz="4400" dirty="0" smtClean="0"/>
                  <a:t>BUT</a:t>
                </a:r>
                <a:r>
                  <a:rPr lang="en-US" sz="2400" dirty="0" smtClean="0"/>
                  <a:t>, we’re dividing by zero!</a:t>
                </a:r>
                <a:endParaRPr lang="en-US" sz="2400" dirty="0"/>
              </a:p>
            </p:txBody>
          </p:sp>
        </mc:Choice>
        <mc:Fallback xmlns="">
          <p:sp>
            <p:nvSpPr>
              <p:cNvPr id="4" name="TextBox 3"/>
              <p:cNvSpPr txBox="1">
                <a:spLocks noRot="1" noChangeAspect="1" noMove="1" noResize="1" noEditPoints="1" noAdjustHandles="1" noChangeArrowheads="1" noChangeShapeType="1" noTextEdit="1"/>
              </p:cNvSpPr>
              <p:nvPr/>
            </p:nvSpPr>
            <p:spPr>
              <a:xfrm>
                <a:off x="277540" y="1203598"/>
                <a:ext cx="7462812" cy="3311612"/>
              </a:xfrm>
              <a:prstGeom prst="rect">
                <a:avLst/>
              </a:prstGeom>
              <a:blipFill rotWithShape="0">
                <a:blip r:embed="rId3"/>
                <a:stretch>
                  <a:fillRect l="-3350" t="-13971" b="-7537"/>
                </a:stretch>
              </a:blipFill>
            </p:spPr>
            <p:txBody>
              <a:bodyPr/>
              <a:lstStyle/>
              <a:p>
                <a:r>
                  <a:rPr lang="en-US">
                    <a:noFill/>
                  </a:rPr>
                  <a:t> </a:t>
                </a:r>
              </a:p>
            </p:txBody>
          </p:sp>
        </mc:Fallback>
      </mc:AlternateContent>
    </p:spTree>
    <p:extLst>
      <p:ext uri="{BB962C8B-B14F-4D97-AF65-F5344CB8AC3E}">
        <p14:creationId xmlns:p14="http://schemas.microsoft.com/office/powerpoint/2010/main" val="14079178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364" y="206375"/>
            <a:ext cx="8229600" cy="857250"/>
          </a:xfrm>
        </p:spPr>
        <p:txBody>
          <a:bodyPr/>
          <a:lstStyle/>
          <a:p>
            <a:r>
              <a:rPr lang="en-US" sz="4000" dirty="0" smtClean="0"/>
              <a:t>Guillaume de </a:t>
            </a:r>
            <a:r>
              <a:rPr lang="en-US" sz="4000" dirty="0" err="1" smtClean="0"/>
              <a:t>l’Hôpital</a:t>
            </a:r>
            <a:r>
              <a:rPr lang="en-US" sz="4000" dirty="0" smtClean="0"/>
              <a:t> (1661-1704</a:t>
            </a:r>
            <a:endParaRPr lang="en-US" sz="4000" dirty="0"/>
          </a:p>
        </p:txBody>
      </p:sp>
      <p:pic>
        <p:nvPicPr>
          <p:cNvPr id="4" name="Picture 3"/>
          <p:cNvPicPr>
            <a:picLocks noChangeAspect="1"/>
          </p:cNvPicPr>
          <p:nvPr/>
        </p:nvPicPr>
        <p:blipFill>
          <a:blip r:embed="rId3"/>
          <a:stretch>
            <a:fillRect/>
          </a:stretch>
        </p:blipFill>
        <p:spPr>
          <a:xfrm>
            <a:off x="179512" y="1063625"/>
            <a:ext cx="2794000" cy="3403600"/>
          </a:xfrm>
          <a:prstGeom prst="rect">
            <a:avLst/>
          </a:prstGeom>
        </p:spPr>
      </p:pic>
      <p:sp>
        <p:nvSpPr>
          <p:cNvPr id="5" name="Rectangle 4"/>
          <p:cNvSpPr/>
          <p:nvPr/>
        </p:nvSpPr>
        <p:spPr>
          <a:xfrm>
            <a:off x="3365500" y="1069479"/>
            <a:ext cx="5166940" cy="646331"/>
          </a:xfrm>
          <a:prstGeom prst="rect">
            <a:avLst/>
          </a:prstGeom>
        </p:spPr>
        <p:txBody>
          <a:bodyPr wrap="square">
            <a:spAutoFit/>
          </a:bodyPr>
          <a:lstStyle/>
          <a:p>
            <a:r>
              <a:rPr lang="en-US" i="1" dirty="0" err="1">
                <a:solidFill>
                  <a:srgbClr val="1C1C1C"/>
                </a:solidFill>
                <a:latin typeface="Georgia" charset="0"/>
              </a:rPr>
              <a:t>Analyse</a:t>
            </a:r>
            <a:r>
              <a:rPr lang="en-US" i="1" dirty="0">
                <a:solidFill>
                  <a:srgbClr val="1C1C1C"/>
                </a:solidFill>
                <a:latin typeface="Georgia" charset="0"/>
              </a:rPr>
              <a:t> des </a:t>
            </a:r>
            <a:r>
              <a:rPr lang="en-US" i="1" dirty="0" err="1">
                <a:solidFill>
                  <a:srgbClr val="1C1C1C"/>
                </a:solidFill>
                <a:latin typeface="Georgia" charset="0"/>
              </a:rPr>
              <a:t>Infiniment</a:t>
            </a:r>
            <a:r>
              <a:rPr lang="en-US" i="1" dirty="0">
                <a:solidFill>
                  <a:srgbClr val="1C1C1C"/>
                </a:solidFill>
                <a:latin typeface="Georgia" charset="0"/>
              </a:rPr>
              <a:t> </a:t>
            </a:r>
            <a:r>
              <a:rPr lang="en-US" i="1" dirty="0" err="1">
                <a:solidFill>
                  <a:srgbClr val="1C1C1C"/>
                </a:solidFill>
                <a:latin typeface="Georgia" charset="0"/>
              </a:rPr>
              <a:t>Petits</a:t>
            </a:r>
            <a:r>
              <a:rPr lang="en-US" i="1" dirty="0">
                <a:solidFill>
                  <a:srgbClr val="1C1C1C"/>
                </a:solidFill>
                <a:latin typeface="Georgia" charset="0"/>
              </a:rPr>
              <a:t> pour </a:t>
            </a:r>
            <a:r>
              <a:rPr lang="en-US" i="1" dirty="0" err="1">
                <a:solidFill>
                  <a:srgbClr val="1C1C1C"/>
                </a:solidFill>
                <a:latin typeface="Georgia" charset="0"/>
              </a:rPr>
              <a:t>l'Intelligence</a:t>
            </a:r>
            <a:r>
              <a:rPr lang="en-US" i="1" dirty="0">
                <a:solidFill>
                  <a:srgbClr val="1C1C1C"/>
                </a:solidFill>
                <a:latin typeface="Georgia" charset="0"/>
              </a:rPr>
              <a:t> des </a:t>
            </a:r>
            <a:r>
              <a:rPr lang="en-US" i="1" dirty="0" err="1">
                <a:solidFill>
                  <a:srgbClr val="1C1C1C"/>
                </a:solidFill>
                <a:latin typeface="Georgia" charset="0"/>
              </a:rPr>
              <a:t>Lignes</a:t>
            </a:r>
            <a:r>
              <a:rPr lang="en-US" i="1" dirty="0">
                <a:solidFill>
                  <a:srgbClr val="1C1C1C"/>
                </a:solidFill>
                <a:latin typeface="Georgia" charset="0"/>
              </a:rPr>
              <a:t> </a:t>
            </a:r>
            <a:r>
              <a:rPr lang="en-US" i="1" dirty="0" err="1" smtClean="0">
                <a:solidFill>
                  <a:srgbClr val="1C1C1C"/>
                </a:solidFill>
                <a:latin typeface="Georgia" charset="0"/>
              </a:rPr>
              <a:t>Courbes</a:t>
            </a:r>
            <a:r>
              <a:rPr lang="en-US" i="1" dirty="0" smtClean="0">
                <a:solidFill>
                  <a:srgbClr val="1C1C1C"/>
                </a:solidFill>
                <a:latin typeface="Georgia" charset="0"/>
              </a:rPr>
              <a:t> 1696</a:t>
            </a:r>
            <a:endParaRPr lang="en-US" dirty="0"/>
          </a:p>
        </p:txBody>
      </p:sp>
      <p:sp>
        <p:nvSpPr>
          <p:cNvPr id="6" name="TextBox 5"/>
          <p:cNvSpPr txBox="1"/>
          <p:nvPr/>
        </p:nvSpPr>
        <p:spPr>
          <a:xfrm>
            <a:off x="3517900" y="2139702"/>
            <a:ext cx="4726508" cy="2677656"/>
          </a:xfrm>
          <a:prstGeom prst="rect">
            <a:avLst/>
          </a:prstGeom>
          <a:noFill/>
        </p:spPr>
        <p:txBody>
          <a:bodyPr wrap="square" rtlCol="0">
            <a:spAutoFit/>
          </a:bodyPr>
          <a:lstStyle/>
          <a:p>
            <a:r>
              <a:rPr lang="en-US" sz="2400" dirty="0" smtClean="0"/>
              <a:t>The rule that bears his name was one of the first attempts to solve the 0/0 problem in mathematics.</a:t>
            </a:r>
          </a:p>
          <a:p>
            <a:endParaRPr lang="en-US" sz="2400" dirty="0"/>
          </a:p>
          <a:p>
            <a:r>
              <a:rPr lang="en-US" sz="2400" dirty="0" smtClean="0"/>
              <a:t>A fraction can be evaluated by calculating the derivatives of the numerator and denominator.</a:t>
            </a:r>
            <a:endParaRPr lang="en-US" sz="2400" dirty="0"/>
          </a:p>
        </p:txBody>
      </p:sp>
    </p:spTree>
    <p:extLst>
      <p:ext uri="{BB962C8B-B14F-4D97-AF65-F5344CB8AC3E}">
        <p14:creationId xmlns:p14="http://schemas.microsoft.com/office/powerpoint/2010/main" val="14822965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smtClean="0"/>
              <a:t>l’Hôpital’s</a:t>
            </a:r>
            <a:r>
              <a:rPr lang="en-US" sz="4000" dirty="0" smtClean="0"/>
              <a:t> Rule</a:t>
            </a:r>
            <a:endParaRPr lang="en-US" sz="4000" dirty="0"/>
          </a:p>
        </p:txBody>
      </p:sp>
      <mc:AlternateContent xmlns:mc="http://schemas.openxmlformats.org/markup-compatibility/2006" xmlns:a14="http://schemas.microsoft.com/office/drawing/2010/main">
        <mc:Choice Requires="a14">
          <p:sp>
            <p:nvSpPr>
              <p:cNvPr id="4" name="TextBox 3"/>
              <p:cNvSpPr txBox="1"/>
              <p:nvPr/>
            </p:nvSpPr>
            <p:spPr>
              <a:xfrm>
                <a:off x="635720" y="987574"/>
                <a:ext cx="8496944" cy="1848776"/>
              </a:xfrm>
              <a:prstGeom prst="rect">
                <a:avLst/>
              </a:prstGeom>
              <a:noFill/>
            </p:spPr>
            <p:txBody>
              <a:bodyPr wrap="square" rtlCol="0">
                <a:spAutoFit/>
              </a:bodyPr>
              <a:lstStyle/>
              <a:p>
                <a:r>
                  <a:rPr lang="en-US" sz="2400" dirty="0" smtClean="0"/>
                  <a:t>At  </a:t>
                </a:r>
                <a14:m>
                  <m:oMath xmlns:m="http://schemas.openxmlformats.org/officeDocument/2006/math">
                    <m:r>
                      <m:rPr>
                        <m:sty m:val="p"/>
                      </m:rPr>
                      <a:rPr lang="en-GB" sz="2400" b="0" i="0" smtClean="0">
                        <a:latin typeface="Cambria Math" charset="0"/>
                      </a:rPr>
                      <m:t>x</m:t>
                    </m:r>
                    <m:r>
                      <a:rPr lang="en-GB" sz="2400" b="0" i="0" smtClean="0">
                        <a:latin typeface="Cambria Math" charset="0"/>
                      </a:rPr>
                      <m:t>=0,       </m:t>
                    </m:r>
                    <m:f>
                      <m:fPr>
                        <m:ctrlPr>
                          <a:rPr lang="bg-BG" sz="2400" i="1" smtClean="0">
                            <a:latin typeface="Cambria Math" charset="0"/>
                          </a:rPr>
                        </m:ctrlPr>
                      </m:fPr>
                      <m:num>
                        <m:r>
                          <a:rPr lang="en-GB" sz="2400" b="0" i="1" smtClean="0">
                            <a:latin typeface="Cambria Math" charset="0"/>
                          </a:rPr>
                          <m:t>𝑥</m:t>
                        </m:r>
                      </m:num>
                      <m:den>
                        <m:func>
                          <m:funcPr>
                            <m:ctrlPr>
                              <a:rPr lang="en-US" sz="2400" i="1" smtClean="0">
                                <a:latin typeface="Cambria Math" charset="0"/>
                              </a:rPr>
                            </m:ctrlPr>
                          </m:funcPr>
                          <m:fName>
                            <m:r>
                              <m:rPr>
                                <m:sty m:val="p"/>
                              </m:rPr>
                              <a:rPr lang="en-US" sz="2400" i="0" smtClean="0">
                                <a:latin typeface="Cambria Math" charset="0"/>
                              </a:rPr>
                              <m:t>sin</m:t>
                            </m:r>
                          </m:fName>
                          <m:e>
                            <m:r>
                              <a:rPr lang="en-GB" sz="2400" b="0" i="1" smtClean="0">
                                <a:latin typeface="Cambria Math" charset="0"/>
                              </a:rPr>
                              <m:t>𝑥</m:t>
                            </m:r>
                          </m:e>
                        </m:func>
                      </m:den>
                    </m:f>
                    <m:r>
                      <a:rPr lang="en-GB" sz="2400" b="0" i="1" smtClean="0">
                        <a:latin typeface="Cambria Math" charset="0"/>
                      </a:rPr>
                      <m:t>=0 </m:t>
                    </m:r>
                  </m:oMath>
                </a14:m>
                <a:endParaRPr lang="en-GB" sz="2400" b="0" dirty="0" smtClean="0"/>
              </a:p>
              <a:p>
                <a:endParaRPr lang="en-US" sz="2400" dirty="0" smtClean="0"/>
              </a:p>
              <a:p>
                <a:r>
                  <a:rPr lang="en-US" sz="2400" dirty="0" smtClean="0"/>
                  <a:t>However, taking derivatives*, </a:t>
                </a:r>
                <a14:m>
                  <m:oMath xmlns:m="http://schemas.openxmlformats.org/officeDocument/2006/math">
                    <m:f>
                      <m:fPr>
                        <m:ctrlPr>
                          <a:rPr lang="bg-BG" sz="2400" i="1">
                            <a:latin typeface="Cambria Math" charset="0"/>
                          </a:rPr>
                        </m:ctrlPr>
                      </m:fPr>
                      <m:num>
                        <m:r>
                          <a:rPr lang="en-GB" sz="2400" i="1">
                            <a:latin typeface="Cambria Math" charset="0"/>
                          </a:rPr>
                          <m:t>𝑥</m:t>
                        </m:r>
                      </m:num>
                      <m:den>
                        <m:func>
                          <m:funcPr>
                            <m:ctrlPr>
                              <a:rPr lang="en-US" sz="2400" i="1">
                                <a:latin typeface="Cambria Math" charset="0"/>
                              </a:rPr>
                            </m:ctrlPr>
                          </m:funcPr>
                          <m:fName>
                            <m:r>
                              <m:rPr>
                                <m:sty m:val="p"/>
                              </m:rPr>
                              <a:rPr lang="en-US" sz="2400">
                                <a:latin typeface="Cambria Math" charset="0"/>
                              </a:rPr>
                              <m:t>sin</m:t>
                            </m:r>
                          </m:fName>
                          <m:e>
                            <m:r>
                              <a:rPr lang="en-GB" sz="2400" i="1">
                                <a:latin typeface="Cambria Math" charset="0"/>
                              </a:rPr>
                              <m:t>𝑥</m:t>
                            </m:r>
                          </m:e>
                        </m:func>
                      </m:den>
                    </m:f>
                    <m:r>
                      <a:rPr lang="is-IS" sz="2400" i="1" smtClean="0">
                        <a:latin typeface="Cambria Math" charset="0"/>
                        <a:ea typeface="Cambria Math" charset="0"/>
                        <a:cs typeface="Cambria Math" charset="0"/>
                      </a:rPr>
                      <m:t>→</m:t>
                    </m:r>
                    <m:f>
                      <m:fPr>
                        <m:ctrlPr>
                          <a:rPr lang="bg-BG" sz="2400" i="1" smtClean="0">
                            <a:latin typeface="Cambria Math" charset="0"/>
                            <a:ea typeface="Cambria Math" charset="0"/>
                            <a:cs typeface="Cambria Math" charset="0"/>
                          </a:rPr>
                        </m:ctrlPr>
                      </m:fPr>
                      <m:num>
                        <m:r>
                          <a:rPr lang="en-GB" sz="2400" b="0" i="1" smtClean="0">
                            <a:latin typeface="Cambria Math" charset="0"/>
                            <a:ea typeface="Cambria Math" charset="0"/>
                            <a:cs typeface="Cambria Math" charset="0"/>
                          </a:rPr>
                          <m:t>1</m:t>
                        </m:r>
                      </m:num>
                      <m:den>
                        <m:func>
                          <m:funcPr>
                            <m:ctrlPr>
                              <a:rPr lang="en-US" sz="2400" i="1" smtClean="0">
                                <a:latin typeface="Cambria Math" charset="0"/>
                                <a:ea typeface="Cambria Math" charset="0"/>
                                <a:cs typeface="Cambria Math" charset="0"/>
                              </a:rPr>
                            </m:ctrlPr>
                          </m:funcPr>
                          <m:fName>
                            <m:r>
                              <m:rPr>
                                <m:sty m:val="p"/>
                              </m:rPr>
                              <a:rPr lang="en-US" sz="2400" i="0" smtClean="0">
                                <a:latin typeface="Cambria Math" charset="0"/>
                                <a:ea typeface="Cambria Math" charset="0"/>
                                <a:cs typeface="Cambria Math" charset="0"/>
                              </a:rPr>
                              <m:t>cos</m:t>
                            </m:r>
                          </m:fName>
                          <m:e>
                            <m:r>
                              <a:rPr lang="en-GB" sz="2400" b="0" i="1" smtClean="0">
                                <a:latin typeface="Cambria Math" charset="0"/>
                                <a:ea typeface="Cambria Math" charset="0"/>
                                <a:cs typeface="Cambria Math" charset="0"/>
                              </a:rPr>
                              <m:t>𝑥</m:t>
                            </m:r>
                          </m:e>
                        </m:func>
                      </m:den>
                    </m:f>
                    <m:r>
                      <a:rPr lang="en-GB" sz="2400" b="0" i="1" smtClean="0">
                        <a:latin typeface="Cambria Math" charset="0"/>
                        <a:ea typeface="Cambria Math" charset="0"/>
                        <a:cs typeface="Cambria Math" charset="0"/>
                      </a:rPr>
                      <m:t>=1, </m:t>
                    </m:r>
                    <m:r>
                      <a:rPr lang="en-GB" sz="2400" b="0" i="1" smtClean="0">
                        <a:latin typeface="Cambria Math" charset="0"/>
                        <a:ea typeface="Cambria Math" charset="0"/>
                        <a:cs typeface="Cambria Math" charset="0"/>
                      </a:rPr>
                      <m:t>𝑤h𝑒𝑛</m:t>
                    </m:r>
                    <m:r>
                      <a:rPr lang="en-GB" sz="2400" b="0" i="1" smtClean="0">
                        <a:latin typeface="Cambria Math" charset="0"/>
                        <a:ea typeface="Cambria Math" charset="0"/>
                        <a:cs typeface="Cambria Math" charset="0"/>
                      </a:rPr>
                      <m:t> </m:t>
                    </m:r>
                    <m:r>
                      <a:rPr lang="en-GB" sz="2400" b="0" i="1" smtClean="0">
                        <a:latin typeface="Cambria Math" charset="0"/>
                        <a:ea typeface="Cambria Math" charset="0"/>
                        <a:cs typeface="Cambria Math" charset="0"/>
                      </a:rPr>
                      <m:t>𝑥</m:t>
                    </m:r>
                    <m:r>
                      <a:rPr lang="en-GB" sz="2400" b="0" i="1" smtClean="0">
                        <a:latin typeface="Cambria Math" charset="0"/>
                        <a:ea typeface="Cambria Math" charset="0"/>
                        <a:cs typeface="Cambria Math" charset="0"/>
                      </a:rPr>
                      <m:t>=0</m:t>
                    </m:r>
                  </m:oMath>
                </a14:m>
                <a:r>
                  <a:rPr lang="en-US" sz="2400" dirty="0" smtClean="0"/>
                  <a:t> </a:t>
                </a:r>
              </a:p>
              <a:p>
                <a:endParaRPr lang="en-US" sz="2400" dirty="0"/>
              </a:p>
            </p:txBody>
          </p:sp>
        </mc:Choice>
        <mc:Fallback xmlns="">
          <p:sp>
            <p:nvSpPr>
              <p:cNvPr id="4" name="TextBox 3"/>
              <p:cNvSpPr txBox="1">
                <a:spLocks noRot="1" noChangeAspect="1" noMove="1" noResize="1" noEditPoints="1" noAdjustHandles="1" noChangeArrowheads="1" noChangeShapeType="1" noTextEdit="1"/>
              </p:cNvSpPr>
              <p:nvPr/>
            </p:nvSpPr>
            <p:spPr>
              <a:xfrm>
                <a:off x="635720" y="987574"/>
                <a:ext cx="8496944" cy="1848776"/>
              </a:xfrm>
              <a:prstGeom prst="rect">
                <a:avLst/>
              </a:prstGeom>
              <a:blipFill rotWithShape="0">
                <a:blip r:embed="rId3"/>
                <a:stretch>
                  <a:fillRect l="-1076" t="-330"/>
                </a:stretch>
              </a:blipFill>
            </p:spPr>
            <p:txBody>
              <a:bodyPr/>
              <a:lstStyle/>
              <a:p>
                <a:r>
                  <a:rPr lang="en-US">
                    <a:noFill/>
                  </a:rPr>
                  <a:t> </a:t>
                </a:r>
              </a:p>
            </p:txBody>
          </p:sp>
        </mc:Fallback>
      </mc:AlternateContent>
      <p:sp>
        <p:nvSpPr>
          <p:cNvPr id="5" name="TextBox 4"/>
          <p:cNvSpPr txBox="1"/>
          <p:nvPr/>
        </p:nvSpPr>
        <p:spPr>
          <a:xfrm>
            <a:off x="2339752" y="4593954"/>
            <a:ext cx="6192688" cy="369332"/>
          </a:xfrm>
          <a:prstGeom prst="rect">
            <a:avLst/>
          </a:prstGeom>
          <a:noFill/>
        </p:spPr>
        <p:txBody>
          <a:bodyPr wrap="square" rtlCol="0">
            <a:spAutoFit/>
          </a:bodyPr>
          <a:lstStyle/>
          <a:p>
            <a:r>
              <a:rPr lang="en-US" dirty="0" smtClean="0"/>
              <a:t>* Ignore the divide by zero problem in doing </a:t>
            </a:r>
            <a:r>
              <a:rPr lang="en-US" smtClean="0"/>
              <a:t>the derivative</a:t>
            </a:r>
            <a:endParaRPr lang="en-US"/>
          </a:p>
        </p:txBody>
      </p:sp>
      <mc:AlternateContent xmlns:mc="http://schemas.openxmlformats.org/markup-compatibility/2006" xmlns:a14="http://schemas.microsoft.com/office/drawing/2010/main">
        <mc:Choice Requires="a14">
          <p:sp>
            <p:nvSpPr>
              <p:cNvPr id="6" name="TextBox 5"/>
              <p:cNvSpPr txBox="1"/>
              <p:nvPr/>
            </p:nvSpPr>
            <p:spPr>
              <a:xfrm>
                <a:off x="457200" y="2822271"/>
                <a:ext cx="8229600" cy="1510926"/>
              </a:xfrm>
              <a:prstGeom prst="rect">
                <a:avLst/>
              </a:prstGeom>
              <a:noFill/>
            </p:spPr>
            <p:txBody>
              <a:bodyPr wrap="square" rtlCol="0">
                <a:spAutoFit/>
              </a:bodyPr>
              <a:lstStyle/>
              <a:p>
                <a:r>
                  <a:rPr lang="en-US" sz="2400" dirty="0" smtClean="0"/>
                  <a:t>Actually, we can solve </a:t>
                </a:r>
                <a14:m>
                  <m:oMath xmlns:m="http://schemas.openxmlformats.org/officeDocument/2006/math">
                    <m:f>
                      <m:fPr>
                        <m:ctrlPr>
                          <a:rPr lang="bg-BG" sz="2400" i="1" smtClean="0">
                            <a:latin typeface="Cambria Math" charset="0"/>
                          </a:rPr>
                        </m:ctrlPr>
                      </m:fPr>
                      <m:num>
                        <m:r>
                          <a:rPr lang="en-GB" sz="2400" b="0" i="1" smtClean="0">
                            <a:latin typeface="Cambria Math" charset="0"/>
                          </a:rPr>
                          <m:t>0</m:t>
                        </m:r>
                      </m:num>
                      <m:den>
                        <m:r>
                          <a:rPr lang="en-GB" sz="2400" b="0" i="1" smtClean="0">
                            <a:latin typeface="Cambria Math" charset="0"/>
                          </a:rPr>
                          <m:t>0</m:t>
                        </m:r>
                      </m:den>
                    </m:f>
                  </m:oMath>
                </a14:m>
                <a:r>
                  <a:rPr lang="en-US" sz="2400" dirty="0" smtClean="0"/>
                  <a:t> to be anything we like depending on the functions we use, that is why we say </a:t>
                </a:r>
                <a14:m>
                  <m:oMath xmlns:m="http://schemas.openxmlformats.org/officeDocument/2006/math">
                    <m:f>
                      <m:fPr>
                        <m:ctrlPr>
                          <a:rPr lang="bg-BG" sz="2400" i="1">
                            <a:latin typeface="Cambria Math" charset="0"/>
                          </a:rPr>
                        </m:ctrlPr>
                      </m:fPr>
                      <m:num>
                        <m:r>
                          <a:rPr lang="en-GB" sz="2400" i="1">
                            <a:latin typeface="Cambria Math" charset="0"/>
                          </a:rPr>
                          <m:t>0</m:t>
                        </m:r>
                      </m:num>
                      <m:den>
                        <m:r>
                          <a:rPr lang="en-GB" sz="2400" i="1">
                            <a:latin typeface="Cambria Math" charset="0"/>
                          </a:rPr>
                          <m:t>0</m:t>
                        </m:r>
                      </m:den>
                    </m:f>
                  </m:oMath>
                </a14:m>
                <a:r>
                  <a:rPr lang="en-US" sz="2400" dirty="0" smtClean="0"/>
                  <a:t> is </a:t>
                </a:r>
                <a:r>
                  <a:rPr lang="en-US" sz="2400" i="1" dirty="0" smtClean="0"/>
                  <a:t>indeterminate.</a:t>
                </a:r>
                <a:endParaRPr lang="en-US" sz="2400" i="1" dirty="0"/>
              </a:p>
            </p:txBody>
          </p:sp>
        </mc:Choice>
        <mc:Fallback xmlns="">
          <p:sp>
            <p:nvSpPr>
              <p:cNvPr id="6" name="TextBox 5"/>
              <p:cNvSpPr txBox="1">
                <a:spLocks noRot="1" noChangeAspect="1" noMove="1" noResize="1" noEditPoints="1" noAdjustHandles="1" noChangeArrowheads="1" noChangeShapeType="1" noTextEdit="1"/>
              </p:cNvSpPr>
              <p:nvPr/>
            </p:nvSpPr>
            <p:spPr>
              <a:xfrm>
                <a:off x="457200" y="2822271"/>
                <a:ext cx="8229600" cy="1510926"/>
              </a:xfrm>
              <a:prstGeom prst="rect">
                <a:avLst/>
              </a:prstGeom>
              <a:blipFill rotWithShape="0">
                <a:blip r:embed="rId4"/>
                <a:stretch>
                  <a:fillRect l="-1111" b="-8468"/>
                </a:stretch>
              </a:blipFill>
            </p:spPr>
            <p:txBody>
              <a:bodyPr/>
              <a:lstStyle/>
              <a:p>
                <a:r>
                  <a:rPr lang="en-US">
                    <a:noFill/>
                  </a:rPr>
                  <a:t> </a:t>
                </a:r>
              </a:p>
            </p:txBody>
          </p:sp>
        </mc:Fallback>
      </mc:AlternateContent>
    </p:spTree>
    <p:extLst>
      <p:ext uri="{BB962C8B-B14F-4D97-AF65-F5344CB8AC3E}">
        <p14:creationId xmlns:p14="http://schemas.microsoft.com/office/powerpoint/2010/main" val="778388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483768" y="483518"/>
            <a:ext cx="5882738" cy="4505927"/>
          </a:xfrm>
          <a:prstGeom prst="rect">
            <a:avLst/>
          </a:prstGeom>
        </p:spPr>
      </p:pic>
      <p:sp>
        <p:nvSpPr>
          <p:cNvPr id="4" name="Rounded Rectangular Callout 3"/>
          <p:cNvSpPr/>
          <p:nvPr/>
        </p:nvSpPr>
        <p:spPr>
          <a:xfrm>
            <a:off x="6653956" y="3819376"/>
            <a:ext cx="2304256" cy="987574"/>
          </a:xfrm>
          <a:prstGeom prst="wedgeRoundRectCallout">
            <a:avLst>
              <a:gd name="adj1" fmla="val -58441"/>
              <a:gd name="adj2" fmla="val -126941"/>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dirty="0"/>
              <a:t>That's right, zero is a </a:t>
            </a:r>
            <a:r>
              <a:rPr lang="en-GB" sz="2000" dirty="0" smtClean="0"/>
              <a:t>number!</a:t>
            </a:r>
            <a:endParaRPr lang="en-GB" sz="2000" dirty="0">
              <a:effectLst>
                <a:outerShdw dist="50800" dir="5400000" algn="ctr" rotWithShape="0">
                  <a:schemeClr val="tx1"/>
                </a:outerShdw>
              </a:effectLst>
            </a:endParaRPr>
          </a:p>
        </p:txBody>
      </p:sp>
      <p:sp>
        <p:nvSpPr>
          <p:cNvPr id="5" name="Rounded Rectangular Callout 4"/>
          <p:cNvSpPr/>
          <p:nvPr/>
        </p:nvSpPr>
        <p:spPr>
          <a:xfrm>
            <a:off x="152376" y="843558"/>
            <a:ext cx="2520280" cy="1656184"/>
          </a:xfrm>
          <a:prstGeom prst="wedgeRoundRectCallout">
            <a:avLst>
              <a:gd name="adj1" fmla="val 81872"/>
              <a:gd name="adj2" fmla="val 10637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dirty="0" smtClean="0"/>
              <a:t>There</a:t>
            </a:r>
            <a:r>
              <a:rPr lang="en-GB" sz="2000" dirty="0"/>
              <a:t> </a:t>
            </a:r>
            <a:r>
              <a:rPr lang="en-GB" sz="2000" dirty="0" smtClean="0"/>
              <a:t>are no </a:t>
            </a:r>
            <a:r>
              <a:rPr lang="en-GB" sz="2000" dirty="0"/>
              <a:t>c</a:t>
            </a:r>
            <a:r>
              <a:rPr lang="en-GB" sz="2000" dirty="0" smtClean="0"/>
              <a:t>ookies the jar. </a:t>
            </a:r>
            <a:r>
              <a:rPr lang="en-GB" sz="2000" dirty="0"/>
              <a:t>You </a:t>
            </a:r>
            <a:r>
              <a:rPr lang="en-GB" sz="2000" dirty="0" smtClean="0"/>
              <a:t>said you </a:t>
            </a:r>
            <a:r>
              <a:rPr lang="en-GB" sz="2000" dirty="0"/>
              <a:t>p</a:t>
            </a:r>
            <a:r>
              <a:rPr lang="en-GB" sz="2000" dirty="0" smtClean="0"/>
              <a:t>ut </a:t>
            </a:r>
            <a:r>
              <a:rPr lang="en-GB" sz="2000" dirty="0"/>
              <a:t>a </a:t>
            </a:r>
            <a:r>
              <a:rPr lang="en-GB" sz="2000" dirty="0" smtClean="0"/>
              <a:t>number </a:t>
            </a:r>
            <a:r>
              <a:rPr lang="en-GB" sz="2000" dirty="0"/>
              <a:t>of </a:t>
            </a:r>
            <a:r>
              <a:rPr lang="en-GB" sz="2000" dirty="0" smtClean="0"/>
              <a:t>cookies </a:t>
            </a:r>
            <a:r>
              <a:rPr lang="en-GB" sz="2000" dirty="0"/>
              <a:t>in </a:t>
            </a:r>
            <a:r>
              <a:rPr lang="en-GB" sz="2000" dirty="0" smtClean="0"/>
              <a:t>the jar!</a:t>
            </a:r>
            <a:endParaRPr lang="en-GB" sz="2000" dirty="0">
              <a:effectLst>
                <a:outerShdw dist="50800" dir="5400000" algn="ctr" rotWithShape="0">
                  <a:schemeClr val="tx1"/>
                </a:outerShdw>
              </a:effectLst>
            </a:endParaRPr>
          </a:p>
        </p:txBody>
      </p:sp>
      <p:sp>
        <p:nvSpPr>
          <p:cNvPr id="6" name="TextBox 5"/>
          <p:cNvSpPr txBox="1"/>
          <p:nvPr/>
        </p:nvSpPr>
        <p:spPr>
          <a:xfrm>
            <a:off x="251520" y="195486"/>
            <a:ext cx="4896544" cy="523220"/>
          </a:xfrm>
          <a:prstGeom prst="rect">
            <a:avLst/>
          </a:prstGeom>
          <a:noFill/>
        </p:spPr>
        <p:txBody>
          <a:bodyPr wrap="square" rtlCol="0">
            <a:spAutoFit/>
          </a:bodyPr>
          <a:lstStyle/>
          <a:p>
            <a:r>
              <a:rPr lang="en-GB" sz="2800" dirty="0" smtClean="0"/>
              <a:t>What is Zero?</a:t>
            </a:r>
            <a:endParaRPr lang="en-GB" sz="2800" dirty="0"/>
          </a:p>
        </p:txBody>
      </p:sp>
    </p:spTree>
    <p:extLst>
      <p:ext uri="{BB962C8B-B14F-4D97-AF65-F5344CB8AC3E}">
        <p14:creationId xmlns:p14="http://schemas.microsoft.com/office/powerpoint/2010/main" val="10108453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184" y="166800"/>
            <a:ext cx="8579296" cy="857250"/>
          </a:xfrm>
        </p:spPr>
        <p:txBody>
          <a:bodyPr/>
          <a:lstStyle/>
          <a:p>
            <a:r>
              <a:rPr lang="en-US" sz="4000" dirty="0"/>
              <a:t>Jean le </a:t>
            </a:r>
            <a:r>
              <a:rPr lang="en-US" sz="4000" dirty="0" err="1"/>
              <a:t>Rond</a:t>
            </a:r>
            <a:r>
              <a:rPr lang="en-US" sz="4000" dirty="0"/>
              <a:t> </a:t>
            </a:r>
            <a:r>
              <a:rPr lang="en-US" sz="4000" dirty="0" err="1" smtClean="0"/>
              <a:t>d'Alembert</a:t>
            </a:r>
            <a:r>
              <a:rPr lang="en-US" sz="4000" dirty="0" smtClean="0"/>
              <a:t> (1717-1783</a:t>
            </a:r>
            <a:endParaRPr lang="en-US" sz="4000" dirty="0"/>
          </a:p>
        </p:txBody>
      </p:sp>
      <p:pic>
        <p:nvPicPr>
          <p:cNvPr id="4" name="Picture 3"/>
          <p:cNvPicPr>
            <a:picLocks noChangeAspect="1"/>
          </p:cNvPicPr>
          <p:nvPr/>
        </p:nvPicPr>
        <p:blipFill>
          <a:blip r:embed="rId3"/>
          <a:stretch>
            <a:fillRect/>
          </a:stretch>
        </p:blipFill>
        <p:spPr>
          <a:xfrm>
            <a:off x="6034980" y="1063625"/>
            <a:ext cx="2857500" cy="3568700"/>
          </a:xfrm>
          <a:prstGeom prst="rect">
            <a:avLst/>
          </a:prstGeom>
        </p:spPr>
      </p:pic>
      <p:sp>
        <p:nvSpPr>
          <p:cNvPr id="5" name="TextBox 4"/>
          <p:cNvSpPr txBox="1"/>
          <p:nvPr/>
        </p:nvSpPr>
        <p:spPr>
          <a:xfrm>
            <a:off x="457200" y="1419622"/>
            <a:ext cx="4906888" cy="1200329"/>
          </a:xfrm>
          <a:prstGeom prst="rect">
            <a:avLst/>
          </a:prstGeom>
          <a:noFill/>
        </p:spPr>
        <p:txBody>
          <a:bodyPr wrap="square" rtlCol="0">
            <a:spAutoFit/>
          </a:bodyPr>
          <a:lstStyle/>
          <a:p>
            <a:r>
              <a:rPr lang="en-US" sz="2400" dirty="0" smtClean="0"/>
              <a:t>The solution came when </a:t>
            </a:r>
            <a:r>
              <a:rPr lang="en-US" sz="2400" dirty="0" err="1" smtClean="0"/>
              <a:t>d’Alembert</a:t>
            </a:r>
            <a:r>
              <a:rPr lang="en-US" sz="2400" dirty="0" smtClean="0"/>
              <a:t> wrote Zeno’s paradox as</a:t>
            </a:r>
          </a:p>
        </p:txBody>
      </p:sp>
      <mc:AlternateContent xmlns:mc="http://schemas.openxmlformats.org/markup-compatibility/2006" xmlns:a14="http://schemas.microsoft.com/office/drawing/2010/main">
        <mc:Choice Requires="a14">
          <p:sp>
            <p:nvSpPr>
              <p:cNvPr id="6" name="TextBox 5"/>
              <p:cNvSpPr txBox="1"/>
              <p:nvPr/>
            </p:nvSpPr>
            <p:spPr>
              <a:xfrm>
                <a:off x="0" y="2847975"/>
                <a:ext cx="6048672" cy="81855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is-IS" sz="2800" b="0" i="1" smtClean="0">
                              <a:latin typeface="Cambria Math" charset="0"/>
                            </a:rPr>
                          </m:ctrlPr>
                        </m:funcPr>
                        <m:fName>
                          <m:limLow>
                            <m:limLowPr>
                              <m:ctrlPr>
                                <a:rPr lang="is-IS" sz="2800" b="0" i="1" smtClean="0">
                                  <a:latin typeface="Cambria Math" charset="0"/>
                                </a:rPr>
                              </m:ctrlPr>
                            </m:limLowPr>
                            <m:e>
                              <m:r>
                                <m:rPr>
                                  <m:sty m:val="p"/>
                                </m:rPr>
                                <a:rPr lang="is-IS" sz="2800" b="0" i="0" smtClean="0">
                                  <a:latin typeface="Cambria Math" charset="0"/>
                                </a:rPr>
                                <m:t>lim</m:t>
                              </m:r>
                            </m:e>
                            <m:lim>
                              <m:r>
                                <a:rPr lang="is-IS" sz="2800" b="0" i="1" smtClean="0">
                                  <a:latin typeface="Cambria Math" charset="0"/>
                                </a:rPr>
                                <m:t>𝑛</m:t>
                              </m:r>
                              <m:r>
                                <a:rPr lang="is-IS" sz="2800" b="0" i="1" smtClean="0">
                                  <a:latin typeface="Cambria Math" charset="0"/>
                                </a:rPr>
                                <m:t>→∞</m:t>
                              </m:r>
                            </m:lim>
                          </m:limLow>
                        </m:fName>
                        <m:e>
                          <m:d>
                            <m:dPr>
                              <m:ctrlPr>
                                <a:rPr lang="is-IS" sz="2800" b="0" i="1" smtClean="0">
                                  <a:latin typeface="Cambria Math" charset="0"/>
                                </a:rPr>
                              </m:ctrlPr>
                            </m:dPr>
                            <m:e>
                              <m:r>
                                <a:rPr lang="en-GB" sz="2800" i="1">
                                  <a:latin typeface="Cambria Math" charset="0"/>
                                </a:rPr>
                                <m:t>1+</m:t>
                              </m:r>
                              <m:f>
                                <m:fPr>
                                  <m:ctrlPr>
                                    <a:rPr lang="bg-BG" sz="2800" i="1">
                                      <a:latin typeface="Cambria Math" charset="0"/>
                                    </a:rPr>
                                  </m:ctrlPr>
                                </m:fPr>
                                <m:num>
                                  <m:r>
                                    <a:rPr lang="en-GB" sz="2800" i="1">
                                      <a:latin typeface="Cambria Math" charset="0"/>
                                    </a:rPr>
                                    <m:t>1</m:t>
                                  </m:r>
                                </m:num>
                                <m:den>
                                  <m:r>
                                    <a:rPr lang="en-GB" sz="2800" i="1">
                                      <a:latin typeface="Cambria Math" charset="0"/>
                                    </a:rPr>
                                    <m:t>2</m:t>
                                  </m:r>
                                </m:den>
                              </m:f>
                              <m:r>
                                <a:rPr lang="en-GB" sz="2800" i="1">
                                  <a:latin typeface="Cambria Math" charset="0"/>
                                </a:rPr>
                                <m:t>+</m:t>
                              </m:r>
                              <m:f>
                                <m:fPr>
                                  <m:ctrlPr>
                                    <a:rPr lang="bg-BG" sz="2800" i="1">
                                      <a:latin typeface="Cambria Math" charset="0"/>
                                    </a:rPr>
                                  </m:ctrlPr>
                                </m:fPr>
                                <m:num>
                                  <m:r>
                                    <a:rPr lang="en-GB" sz="2800" i="1">
                                      <a:latin typeface="Cambria Math" charset="0"/>
                                    </a:rPr>
                                    <m:t>1</m:t>
                                  </m:r>
                                </m:num>
                                <m:den>
                                  <m:r>
                                    <a:rPr lang="en-GB" sz="2800" i="1">
                                      <a:latin typeface="Cambria Math" charset="0"/>
                                    </a:rPr>
                                    <m:t>4</m:t>
                                  </m:r>
                                </m:den>
                              </m:f>
                              <m:r>
                                <m:rPr>
                                  <m:nor/>
                                </m:rPr>
                                <a:rPr lang="en-GB" sz="2800" dirty="0"/>
                                <m:t> + </m:t>
                              </m:r>
                              <m:f>
                                <m:fPr>
                                  <m:ctrlPr>
                                    <a:rPr lang="bg-BG" sz="2800" i="1">
                                      <a:latin typeface="Cambria Math" charset="0"/>
                                    </a:rPr>
                                  </m:ctrlPr>
                                </m:fPr>
                                <m:num>
                                  <m:r>
                                    <a:rPr lang="en-GB" sz="2800" i="1">
                                      <a:latin typeface="Cambria Math" charset="0"/>
                                    </a:rPr>
                                    <m:t>1</m:t>
                                  </m:r>
                                </m:num>
                                <m:den>
                                  <m:r>
                                    <a:rPr lang="en-GB" sz="2800" i="1">
                                      <a:latin typeface="Cambria Math" charset="0"/>
                                    </a:rPr>
                                    <m:t>8</m:t>
                                  </m:r>
                                </m:den>
                              </m:f>
                              <m:r>
                                <m:rPr>
                                  <m:nor/>
                                </m:rPr>
                                <a:rPr lang="en-GB" sz="2800" dirty="0"/>
                                <m:t> + </m:t>
                              </m:r>
                              <m:f>
                                <m:fPr>
                                  <m:ctrlPr>
                                    <a:rPr lang="bg-BG" sz="2800" i="1">
                                      <a:latin typeface="Cambria Math" charset="0"/>
                                    </a:rPr>
                                  </m:ctrlPr>
                                </m:fPr>
                                <m:num>
                                  <m:r>
                                    <a:rPr lang="en-GB" sz="2800" i="1">
                                      <a:latin typeface="Cambria Math" charset="0"/>
                                    </a:rPr>
                                    <m:t>1</m:t>
                                  </m:r>
                                </m:num>
                                <m:den>
                                  <m:r>
                                    <a:rPr lang="en-GB" sz="2800" i="1">
                                      <a:latin typeface="Cambria Math" charset="0"/>
                                    </a:rPr>
                                    <m:t>16</m:t>
                                  </m:r>
                                </m:den>
                              </m:f>
                              <m:r>
                                <a:rPr lang="en-GB" sz="2800">
                                  <a:latin typeface="Cambria Math" charset="0"/>
                                </a:rPr>
                                <m:t>+…+</m:t>
                              </m:r>
                              <m:f>
                                <m:fPr>
                                  <m:ctrlPr>
                                    <a:rPr lang="bg-BG" sz="2800" i="1">
                                      <a:latin typeface="Cambria Math" charset="0"/>
                                    </a:rPr>
                                  </m:ctrlPr>
                                </m:fPr>
                                <m:num>
                                  <m:r>
                                    <a:rPr lang="en-GB" sz="2800" i="1">
                                      <a:latin typeface="Cambria Math" charset="0"/>
                                    </a:rPr>
                                    <m:t>1</m:t>
                                  </m:r>
                                </m:num>
                                <m:den>
                                  <m:sSup>
                                    <m:sSupPr>
                                      <m:ctrlPr>
                                        <a:rPr lang="en-GB" sz="2800" i="1">
                                          <a:latin typeface="Cambria Math" charset="0"/>
                                        </a:rPr>
                                      </m:ctrlPr>
                                    </m:sSupPr>
                                    <m:e>
                                      <m:r>
                                        <a:rPr lang="en-GB" sz="2800" i="1">
                                          <a:latin typeface="Cambria Math" charset="0"/>
                                        </a:rPr>
                                        <m:t>2</m:t>
                                      </m:r>
                                    </m:e>
                                    <m:sup>
                                      <m:r>
                                        <a:rPr lang="en-GB" sz="2800" i="1">
                                          <a:latin typeface="Cambria Math" charset="0"/>
                                        </a:rPr>
                                        <m:t>𝑛</m:t>
                                      </m:r>
                                    </m:sup>
                                  </m:sSup>
                                </m:den>
                              </m:f>
                            </m:e>
                          </m:d>
                        </m:e>
                      </m:func>
                    </m:oMath>
                  </m:oMathPara>
                </a14:m>
                <a:endParaRPr lang="en-GB" sz="2800" dirty="0"/>
              </a:p>
            </p:txBody>
          </p:sp>
        </mc:Choice>
        <mc:Fallback xmlns="">
          <p:sp>
            <p:nvSpPr>
              <p:cNvPr id="6" name="TextBox 5"/>
              <p:cNvSpPr txBox="1">
                <a:spLocks noRot="1" noChangeAspect="1" noMove="1" noResize="1" noEditPoints="1" noAdjustHandles="1" noChangeArrowheads="1" noChangeShapeType="1" noTextEdit="1"/>
              </p:cNvSpPr>
              <p:nvPr/>
            </p:nvSpPr>
            <p:spPr>
              <a:xfrm>
                <a:off x="0" y="2847975"/>
                <a:ext cx="6048672" cy="818557"/>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832563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7584" y="411510"/>
            <a:ext cx="7272808" cy="2677656"/>
          </a:xfrm>
          <a:prstGeom prst="rect">
            <a:avLst/>
          </a:prstGeom>
          <a:noFill/>
        </p:spPr>
        <p:txBody>
          <a:bodyPr wrap="square" rtlCol="0">
            <a:spAutoFit/>
          </a:bodyPr>
          <a:lstStyle/>
          <a:p>
            <a:r>
              <a:rPr lang="is-IS" sz="2400" dirty="0" smtClean="0"/>
              <a:t>… and I’ve not even mentioned projective geometry, complex numbers, Cantors sets.</a:t>
            </a:r>
          </a:p>
          <a:p>
            <a:endParaRPr lang="is-IS" sz="2400" dirty="0"/>
          </a:p>
          <a:p>
            <a:endParaRPr lang="is-IS" sz="2400" dirty="0" smtClean="0"/>
          </a:p>
          <a:p>
            <a:r>
              <a:rPr lang="is-IS" sz="2400" dirty="0" smtClean="0"/>
              <a:t>... </a:t>
            </a:r>
            <a:r>
              <a:rPr lang="en-US" sz="2400" dirty="0" smtClean="0"/>
              <a:t>O</a:t>
            </a:r>
            <a:r>
              <a:rPr lang="is-IS" sz="2400" dirty="0" smtClean="0"/>
              <a:t>r singularities, black holes, absolute zero, zero-wavelength and the ultraviolet catastrophe, zero-point energy...</a:t>
            </a:r>
            <a:endParaRPr lang="en-US" sz="2400" dirty="0"/>
          </a:p>
        </p:txBody>
      </p:sp>
    </p:spTree>
    <p:extLst>
      <p:ext uri="{BB962C8B-B14F-4D97-AF65-F5344CB8AC3E}">
        <p14:creationId xmlns:p14="http://schemas.microsoft.com/office/powerpoint/2010/main" val="12956610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smtClean="0"/>
              <a:t>Bibliography</a:t>
            </a:r>
            <a:endParaRPr lang="en-GB" sz="4000" dirty="0"/>
          </a:p>
        </p:txBody>
      </p:sp>
      <p:sp>
        <p:nvSpPr>
          <p:cNvPr id="4" name="Rectangle 3"/>
          <p:cNvSpPr/>
          <p:nvPr/>
        </p:nvSpPr>
        <p:spPr>
          <a:xfrm>
            <a:off x="457200" y="1851671"/>
            <a:ext cx="8435280" cy="2862322"/>
          </a:xfrm>
          <a:prstGeom prst="rect">
            <a:avLst/>
          </a:prstGeom>
        </p:spPr>
        <p:txBody>
          <a:bodyPr wrap="square">
            <a:spAutoFit/>
          </a:bodyPr>
          <a:lstStyle/>
          <a:p>
            <a:pPr marL="342900" indent="-342900">
              <a:buAutoNum type="arabicPeriod"/>
            </a:pPr>
            <a:r>
              <a:rPr lang="en-GB" sz="2400" dirty="0" smtClean="0">
                <a:solidFill>
                  <a:srgbClr val="262626"/>
                </a:solidFill>
                <a:latin typeface="Georgia" charset="0"/>
              </a:rPr>
              <a:t>Kaplan</a:t>
            </a:r>
            <a:r>
              <a:rPr lang="en-GB" sz="2400" dirty="0">
                <a:solidFill>
                  <a:srgbClr val="262626"/>
                </a:solidFill>
                <a:latin typeface="Georgia" charset="0"/>
              </a:rPr>
              <a:t>, Robert (2000). The Nothing that Is: A Natural History of Zero. New York: Oxford University Press</a:t>
            </a:r>
            <a:r>
              <a:rPr lang="en-GB" sz="2400" dirty="0" smtClean="0">
                <a:solidFill>
                  <a:srgbClr val="262626"/>
                </a:solidFill>
                <a:latin typeface="Georgia" charset="0"/>
              </a:rPr>
              <a:t>.</a:t>
            </a:r>
          </a:p>
          <a:p>
            <a:pPr marL="342900" indent="-342900">
              <a:buAutoNum type="arabicPeriod"/>
            </a:pPr>
            <a:endParaRPr lang="en-GB" sz="2400" dirty="0" smtClean="0">
              <a:solidFill>
                <a:srgbClr val="262626"/>
              </a:solidFill>
              <a:latin typeface="Georgia" charset="0"/>
            </a:endParaRPr>
          </a:p>
          <a:p>
            <a:pPr marL="342900" indent="-342900">
              <a:buAutoNum type="arabicPeriod"/>
            </a:pPr>
            <a:r>
              <a:rPr lang="en-GB" sz="2400" dirty="0" err="1">
                <a:solidFill>
                  <a:srgbClr val="262626"/>
                </a:solidFill>
                <a:latin typeface="ArialMT" charset="0"/>
              </a:rPr>
              <a:t>Seife</a:t>
            </a:r>
            <a:r>
              <a:rPr lang="en-GB" sz="2400" dirty="0">
                <a:solidFill>
                  <a:srgbClr val="262626"/>
                </a:solidFill>
                <a:latin typeface="ArialMT" charset="0"/>
              </a:rPr>
              <a:t>, Charles (2000). Zero: The </a:t>
            </a:r>
            <a:r>
              <a:rPr lang="en-GB" sz="2400" dirty="0" smtClean="0">
                <a:solidFill>
                  <a:srgbClr val="262626"/>
                </a:solidFill>
                <a:latin typeface="ArialMT" charset="0"/>
              </a:rPr>
              <a:t>Biography</a:t>
            </a:r>
          </a:p>
          <a:p>
            <a:pPr marL="342900" indent="-342900">
              <a:buAutoNum type="arabicPeriod"/>
            </a:pPr>
            <a:endParaRPr lang="en-GB" sz="2400" dirty="0">
              <a:solidFill>
                <a:srgbClr val="262626"/>
              </a:solidFill>
              <a:latin typeface="ArialMT" charset="0"/>
            </a:endParaRPr>
          </a:p>
          <a:p>
            <a:pPr marL="342900" indent="-342900">
              <a:buAutoNum type="arabicPeriod"/>
            </a:pPr>
            <a:r>
              <a:rPr lang="en-GB" sz="1200" dirty="0" smtClean="0">
                <a:solidFill>
                  <a:srgbClr val="262626"/>
                </a:solidFill>
                <a:latin typeface="ArialMT" charset="0"/>
              </a:rPr>
              <a:t>Wikipedia</a:t>
            </a:r>
          </a:p>
          <a:p>
            <a:endParaRPr lang="en-GB" sz="2400" dirty="0">
              <a:solidFill>
                <a:srgbClr val="262626"/>
              </a:solidFill>
              <a:latin typeface="ArialMT" charset="0"/>
            </a:endParaRPr>
          </a:p>
          <a:p>
            <a:endParaRPr lang="en-GB" sz="2400" dirty="0"/>
          </a:p>
        </p:txBody>
      </p:sp>
    </p:spTree>
    <p:extLst>
      <p:ext uri="{BB962C8B-B14F-4D97-AF65-F5344CB8AC3E}">
        <p14:creationId xmlns:p14="http://schemas.microsoft.com/office/powerpoint/2010/main" val="603932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95536" y="123478"/>
            <a:ext cx="7498080" cy="717178"/>
          </a:xfrm>
          <a:prstGeom prst="rect">
            <a:avLst/>
          </a:prstGeom>
        </p:spPr>
        <p:txBody>
          <a:bodyPr/>
          <a:lstStyle>
            <a:lvl1pPr algn="ctr" rtl="0" eaLnBrk="1" fontAlgn="base" hangingPunct="1">
              <a:spcBef>
                <a:spcPct val="0"/>
              </a:spcBef>
              <a:spcAft>
                <a:spcPct val="0"/>
              </a:spcAft>
              <a:defRPr sz="4400">
                <a:solidFill>
                  <a:schemeClr val="tx2"/>
                </a:solidFill>
                <a:latin typeface="+mj-lt"/>
                <a:ea typeface="ＭＳ Ｐゴシック" charset="0"/>
                <a:cs typeface="+mj-cs"/>
              </a:defRPr>
            </a:lvl1pPr>
            <a:lvl2pPr algn="ctr" rtl="0" eaLnBrk="1" fontAlgn="base" hangingPunct="1">
              <a:spcBef>
                <a:spcPct val="0"/>
              </a:spcBef>
              <a:spcAft>
                <a:spcPct val="0"/>
              </a:spcAft>
              <a:defRPr sz="4400">
                <a:solidFill>
                  <a:schemeClr val="tx2"/>
                </a:solidFill>
                <a:latin typeface="Arial" charset="0"/>
                <a:ea typeface="ＭＳ Ｐゴシック" charset="0"/>
              </a:defRPr>
            </a:lvl2pPr>
            <a:lvl3pPr algn="ctr" rtl="0" eaLnBrk="1" fontAlgn="base" hangingPunct="1">
              <a:spcBef>
                <a:spcPct val="0"/>
              </a:spcBef>
              <a:spcAft>
                <a:spcPct val="0"/>
              </a:spcAft>
              <a:defRPr sz="4400">
                <a:solidFill>
                  <a:schemeClr val="tx2"/>
                </a:solidFill>
                <a:latin typeface="Arial" charset="0"/>
                <a:ea typeface="ＭＳ Ｐゴシック" charset="0"/>
              </a:defRPr>
            </a:lvl3pPr>
            <a:lvl4pPr algn="ctr" rtl="0" eaLnBrk="1" fontAlgn="base" hangingPunct="1">
              <a:spcBef>
                <a:spcPct val="0"/>
              </a:spcBef>
              <a:spcAft>
                <a:spcPct val="0"/>
              </a:spcAft>
              <a:defRPr sz="4400">
                <a:solidFill>
                  <a:schemeClr val="tx2"/>
                </a:solidFill>
                <a:latin typeface="Arial" charset="0"/>
                <a:ea typeface="ＭＳ Ｐゴシック" charset="0"/>
              </a:defRPr>
            </a:lvl4pPr>
            <a:lvl5pPr algn="ctr" rtl="0" eaLnBrk="1" fontAlgn="base" hangingPunct="1">
              <a:spcBef>
                <a:spcPct val="0"/>
              </a:spcBef>
              <a:spcAft>
                <a:spcPct val="0"/>
              </a:spcAft>
              <a:defRPr sz="4400">
                <a:solidFill>
                  <a:schemeClr val="tx2"/>
                </a:solidFill>
                <a:latin typeface="Arial" charset="0"/>
                <a:ea typeface="ＭＳ Ｐゴシック"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GB" sz="4000" kern="0" dirty="0" smtClean="0"/>
              <a:t>Next lecture</a:t>
            </a:r>
            <a:endParaRPr lang="en-GB" sz="4000" kern="0" dirty="0"/>
          </a:p>
        </p:txBody>
      </p:sp>
      <p:sp>
        <p:nvSpPr>
          <p:cNvPr id="4" name="Content Placeholder 2"/>
          <p:cNvSpPr txBox="1">
            <a:spLocks/>
          </p:cNvSpPr>
          <p:nvPr/>
        </p:nvSpPr>
        <p:spPr>
          <a:xfrm>
            <a:off x="704172" y="987574"/>
            <a:ext cx="6880808" cy="3096344"/>
          </a:xfrm>
          <a:prstGeom prst="rect">
            <a:avLst/>
          </a:prstGeom>
        </p:spPr>
        <p:txBody>
          <a:bodyPr/>
          <a:lstStyle>
            <a:lvl1pPr marL="342900" indent="-342900" algn="l" rtl="0" eaLnBrk="1" fontAlgn="base" hangingPunct="1">
              <a:spcBef>
                <a:spcPct val="20000"/>
              </a:spcBef>
              <a:spcAft>
                <a:spcPct val="0"/>
              </a:spcAft>
              <a:buChar char="•"/>
              <a:defRPr sz="28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Char char="–"/>
              <a:defRPr sz="2600">
                <a:solidFill>
                  <a:schemeClr val="tx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82296" indent="0">
              <a:buFontTx/>
              <a:buNone/>
            </a:pPr>
            <a:r>
              <a:rPr lang="en-GB" b="1" dirty="0" smtClean="0">
                <a:solidFill>
                  <a:srgbClr val="0070C0"/>
                </a:solidFill>
              </a:rPr>
              <a:t>The incredible shrinking computer: Computer hardware from relays to 14 nanometre transistors</a:t>
            </a:r>
            <a:r>
              <a:rPr lang="en-GB" dirty="0" smtClean="0">
                <a:solidFill>
                  <a:srgbClr val="0070C0"/>
                </a:solidFill>
              </a:rPr>
              <a:t>.</a:t>
            </a:r>
            <a:endParaRPr lang="en-GB" b="1" kern="0" dirty="0" smtClean="0">
              <a:solidFill>
                <a:srgbClr val="0070C0"/>
              </a:solidFill>
            </a:endParaRPr>
          </a:p>
          <a:p>
            <a:pPr marL="82296" indent="0" algn="ctr">
              <a:buFontTx/>
              <a:buNone/>
            </a:pPr>
            <a:endParaRPr lang="en-GB" b="1" kern="0" dirty="0" smtClean="0">
              <a:solidFill>
                <a:srgbClr val="0070C0"/>
              </a:solidFill>
            </a:endParaRPr>
          </a:p>
          <a:p>
            <a:pPr marL="82296" indent="0">
              <a:buFontTx/>
              <a:buNone/>
            </a:pPr>
            <a:r>
              <a:rPr lang="en-GB" kern="0" dirty="0" smtClean="0"/>
              <a:t>Thursday 14 April</a:t>
            </a:r>
          </a:p>
          <a:p>
            <a:pPr marL="82296" indent="0">
              <a:buFontTx/>
              <a:buNone/>
            </a:pPr>
            <a:r>
              <a:rPr lang="en-GB" kern="0" dirty="0" smtClean="0"/>
              <a:t>Prof Leslie Smith</a:t>
            </a:r>
          </a:p>
        </p:txBody>
      </p:sp>
    </p:spTree>
    <p:extLst>
      <p:ext uri="{BB962C8B-B14F-4D97-AF65-F5344CB8AC3E}">
        <p14:creationId xmlns:p14="http://schemas.microsoft.com/office/powerpoint/2010/main" val="1232235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0" y="0"/>
            <a:ext cx="9144000" cy="5143500"/>
          </a:xfrm>
          <a:prstGeom prst="rect">
            <a:avLst/>
          </a:prstGeom>
        </p:spPr>
      </p:pic>
      <p:sp>
        <p:nvSpPr>
          <p:cNvPr id="15362" name="Title 1"/>
          <p:cNvSpPr>
            <a:spLocks noGrp="1"/>
          </p:cNvSpPr>
          <p:nvPr>
            <p:ph type="title"/>
          </p:nvPr>
        </p:nvSpPr>
        <p:spPr/>
        <p:txBody>
          <a:bodyPr/>
          <a:lstStyle/>
          <a:p>
            <a:r>
              <a:rPr lang="en-US" sz="4000" dirty="0" smtClean="0">
                <a:latin typeface="Arial" charset="0"/>
              </a:rPr>
              <a:t>Ancient Egypt</a:t>
            </a:r>
            <a:endParaRPr lang="en-US" sz="4000" dirty="0">
              <a:latin typeface="Arial" charset="0"/>
            </a:endParaRPr>
          </a:p>
        </p:txBody>
      </p:sp>
      <p:sp>
        <p:nvSpPr>
          <p:cNvPr id="5" name="TextBox 4"/>
          <p:cNvSpPr txBox="1"/>
          <p:nvPr/>
        </p:nvSpPr>
        <p:spPr>
          <a:xfrm>
            <a:off x="0" y="3606621"/>
            <a:ext cx="8975948" cy="1200329"/>
          </a:xfrm>
          <a:prstGeom prst="rect">
            <a:avLst/>
          </a:prstGeom>
          <a:noFill/>
        </p:spPr>
        <p:txBody>
          <a:bodyPr wrap="square" rtlCol="0">
            <a:spAutoFit/>
          </a:bodyPr>
          <a:lstStyle/>
          <a:p>
            <a:r>
              <a:rPr lang="en-US" sz="2400" dirty="0" smtClean="0">
                <a:solidFill>
                  <a:schemeClr val="bg1"/>
                </a:solidFill>
              </a:rPr>
              <a:t>Skilled engineers, astronomers and builders.</a:t>
            </a:r>
          </a:p>
          <a:p>
            <a:endParaRPr lang="en-US" sz="2400" dirty="0">
              <a:solidFill>
                <a:schemeClr val="bg1"/>
              </a:solidFill>
            </a:endParaRPr>
          </a:p>
          <a:p>
            <a:r>
              <a:rPr lang="en-US" sz="2400" dirty="0" smtClean="0">
                <a:solidFill>
                  <a:schemeClr val="bg1"/>
                </a:solidFill>
              </a:rPr>
              <a:t>But used only elementary mathematics.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1" y="-35570"/>
            <a:ext cx="9153252" cy="5199708"/>
          </a:xfrm>
          <a:prstGeom prst="rect">
            <a:avLst/>
          </a:prstGeom>
        </p:spPr>
      </p:pic>
      <p:sp>
        <p:nvSpPr>
          <p:cNvPr id="2" name="Title 1"/>
          <p:cNvSpPr>
            <a:spLocks noGrp="1"/>
          </p:cNvSpPr>
          <p:nvPr>
            <p:ph type="title"/>
          </p:nvPr>
        </p:nvSpPr>
        <p:spPr/>
        <p:txBody>
          <a:bodyPr/>
          <a:lstStyle/>
          <a:p>
            <a:r>
              <a:rPr lang="en-GB" sz="4000" dirty="0" smtClean="0"/>
              <a:t>Babylonia (circa 1500BC)</a:t>
            </a:r>
            <a:endParaRPr lang="en-GB" sz="4000" dirty="0"/>
          </a:p>
        </p:txBody>
      </p:sp>
      <p:sp>
        <p:nvSpPr>
          <p:cNvPr id="5" name="TextBox 4"/>
          <p:cNvSpPr txBox="1"/>
          <p:nvPr/>
        </p:nvSpPr>
        <p:spPr>
          <a:xfrm>
            <a:off x="91906" y="2918524"/>
            <a:ext cx="8975948" cy="830997"/>
          </a:xfrm>
          <a:prstGeom prst="rect">
            <a:avLst/>
          </a:prstGeom>
          <a:noFill/>
        </p:spPr>
        <p:txBody>
          <a:bodyPr wrap="square" rtlCol="0">
            <a:spAutoFit/>
          </a:bodyPr>
          <a:lstStyle/>
          <a:p>
            <a:r>
              <a:rPr lang="en-US" sz="2400" dirty="0" smtClean="0">
                <a:solidFill>
                  <a:schemeClr val="bg1"/>
                </a:solidFill>
              </a:rPr>
              <a:t>The Babylonians used a base 60 counting system and used another of their inventions, the abacus, to do their </a:t>
            </a:r>
            <a:r>
              <a:rPr lang="en-US" sz="2400" dirty="0" err="1" smtClean="0">
                <a:solidFill>
                  <a:schemeClr val="bg1"/>
                </a:solidFill>
              </a:rPr>
              <a:t>arithmatic</a:t>
            </a:r>
            <a:r>
              <a:rPr lang="en-US" sz="2400" dirty="0" smtClean="0">
                <a:solidFill>
                  <a:schemeClr val="bg1"/>
                </a:solidFill>
              </a:rPr>
              <a:t>.</a:t>
            </a:r>
          </a:p>
        </p:txBody>
      </p:sp>
    </p:spTree>
    <p:extLst>
      <p:ext uri="{BB962C8B-B14F-4D97-AF65-F5344CB8AC3E}">
        <p14:creationId xmlns:p14="http://schemas.microsoft.com/office/powerpoint/2010/main" val="17908786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1" y="-35570"/>
            <a:ext cx="9153252" cy="5199708"/>
          </a:xfrm>
          <a:prstGeom prst="rect">
            <a:avLst/>
          </a:prstGeom>
          <a:effectLst>
            <a:glow>
              <a:schemeClr val="accent1"/>
            </a:glow>
            <a:softEdge rad="0"/>
          </a:effectLst>
        </p:spPr>
      </p:pic>
      <p:sp>
        <p:nvSpPr>
          <p:cNvPr id="2" name="Title 1"/>
          <p:cNvSpPr>
            <a:spLocks noGrp="1"/>
          </p:cNvSpPr>
          <p:nvPr>
            <p:ph type="title"/>
          </p:nvPr>
        </p:nvSpPr>
        <p:spPr/>
        <p:txBody>
          <a:bodyPr/>
          <a:lstStyle/>
          <a:p>
            <a:r>
              <a:rPr lang="en-GB" sz="4000" dirty="0" smtClean="0"/>
              <a:t>Babylonia</a:t>
            </a:r>
            <a:endParaRPr lang="en-GB" sz="4000" dirty="0"/>
          </a:p>
        </p:txBody>
      </p:sp>
      <p:pic>
        <p:nvPicPr>
          <p:cNvPr id="5" name="Picture 8" descr="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2044" y="1163642"/>
            <a:ext cx="3170312" cy="3543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39552" y="1316236"/>
            <a:ext cx="3858832" cy="830997"/>
          </a:xfrm>
          <a:prstGeom prst="rect">
            <a:avLst/>
          </a:prstGeom>
          <a:noFill/>
        </p:spPr>
        <p:txBody>
          <a:bodyPr wrap="square" rtlCol="0">
            <a:spAutoFit/>
          </a:bodyPr>
          <a:lstStyle/>
          <a:p>
            <a:r>
              <a:rPr lang="en-US" sz="2400" dirty="0" smtClean="0">
                <a:solidFill>
                  <a:schemeClr val="bg1"/>
                </a:solidFill>
              </a:rPr>
              <a:t>64 is written a one ‘sixty’ and 4 ‘ones’</a:t>
            </a:r>
          </a:p>
        </p:txBody>
      </p:sp>
      <p:sp>
        <p:nvSpPr>
          <p:cNvPr id="7" name="TextBox 6"/>
          <p:cNvSpPr txBox="1"/>
          <p:nvPr/>
        </p:nvSpPr>
        <p:spPr>
          <a:xfrm>
            <a:off x="457200" y="3061593"/>
            <a:ext cx="3858832" cy="1938992"/>
          </a:xfrm>
          <a:prstGeom prst="rect">
            <a:avLst/>
          </a:prstGeom>
          <a:noFill/>
        </p:spPr>
        <p:txBody>
          <a:bodyPr wrap="square" rtlCol="0">
            <a:spAutoFit/>
          </a:bodyPr>
          <a:lstStyle/>
          <a:p>
            <a:r>
              <a:rPr lang="en-US" sz="2400" dirty="0" smtClean="0">
                <a:solidFill>
                  <a:schemeClr val="bg1"/>
                </a:solidFill>
              </a:rPr>
              <a:t>But</a:t>
            </a:r>
          </a:p>
          <a:p>
            <a:r>
              <a:rPr lang="en-US" sz="2400" dirty="0" smtClean="0">
                <a:solidFill>
                  <a:schemeClr val="bg1"/>
                </a:solidFill>
              </a:rPr>
              <a:t>3604 is written a one ‘sixty squared’ and 4 ‘ones’.</a:t>
            </a:r>
          </a:p>
          <a:p>
            <a:r>
              <a:rPr lang="en-US" sz="2400" dirty="0" smtClean="0">
                <a:solidFill>
                  <a:schemeClr val="bg1"/>
                </a:solidFill>
              </a:rPr>
              <a:t>It is only possible if we use zero as a placeholder.</a:t>
            </a:r>
          </a:p>
        </p:txBody>
      </p:sp>
    </p:spTree>
    <p:extLst>
      <p:ext uri="{BB962C8B-B14F-4D97-AF65-F5344CB8AC3E}">
        <p14:creationId xmlns:p14="http://schemas.microsoft.com/office/powerpoint/2010/main" val="1891891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0" y="11038"/>
            <a:ext cx="9144000" cy="5256432"/>
          </a:xfrm>
          <a:prstGeom prst="rect">
            <a:avLst/>
          </a:prstGeom>
        </p:spPr>
      </p:pic>
      <p:sp>
        <p:nvSpPr>
          <p:cNvPr id="2" name="Title 1"/>
          <p:cNvSpPr>
            <a:spLocks noGrp="1"/>
          </p:cNvSpPr>
          <p:nvPr>
            <p:ph type="title"/>
          </p:nvPr>
        </p:nvSpPr>
        <p:spPr/>
        <p:txBody>
          <a:bodyPr/>
          <a:lstStyle/>
          <a:p>
            <a:r>
              <a:rPr lang="en-GB" sz="4000" dirty="0" smtClean="0">
                <a:solidFill>
                  <a:schemeClr val="bg1"/>
                </a:solidFill>
              </a:rPr>
              <a:t>Classical Greece</a:t>
            </a:r>
            <a:endParaRPr lang="en-GB" sz="4000" dirty="0">
              <a:solidFill>
                <a:schemeClr val="bg1"/>
              </a:solidFill>
            </a:endParaRPr>
          </a:p>
        </p:txBody>
      </p:sp>
      <p:sp>
        <p:nvSpPr>
          <p:cNvPr id="3" name="TextBox 2"/>
          <p:cNvSpPr txBox="1"/>
          <p:nvPr/>
        </p:nvSpPr>
        <p:spPr>
          <a:xfrm>
            <a:off x="813768" y="1496854"/>
            <a:ext cx="7848872" cy="2308324"/>
          </a:xfrm>
          <a:prstGeom prst="rect">
            <a:avLst/>
          </a:prstGeom>
          <a:noFill/>
        </p:spPr>
        <p:txBody>
          <a:bodyPr wrap="square" rtlCol="0">
            <a:spAutoFit/>
          </a:bodyPr>
          <a:lstStyle/>
          <a:p>
            <a:r>
              <a:rPr lang="en-GB" sz="2400" dirty="0" smtClean="0">
                <a:solidFill>
                  <a:schemeClr val="bg1"/>
                </a:solidFill>
              </a:rPr>
              <a:t>The Greeks took the Egyptian mathematics and extended it, making it more abstract.</a:t>
            </a:r>
          </a:p>
          <a:p>
            <a:endParaRPr lang="en-GB" sz="2400" dirty="0">
              <a:solidFill>
                <a:schemeClr val="bg1"/>
              </a:solidFill>
            </a:endParaRPr>
          </a:p>
          <a:p>
            <a:endParaRPr lang="en-GB" sz="2400" dirty="0">
              <a:solidFill>
                <a:schemeClr val="bg1"/>
              </a:solidFill>
            </a:endParaRPr>
          </a:p>
          <a:p>
            <a:r>
              <a:rPr lang="en-GB" sz="2400" dirty="0" smtClean="0">
                <a:solidFill>
                  <a:schemeClr val="bg1"/>
                </a:solidFill>
              </a:rPr>
              <a:t>The Egyptian 3-4-5 rule for making triangles was generalised into what we now call Pythagoras theorem.</a:t>
            </a:r>
            <a:endParaRPr lang="en-GB" sz="2400" dirty="0">
              <a:solidFill>
                <a:schemeClr val="bg1"/>
              </a:solidFill>
            </a:endParaRPr>
          </a:p>
        </p:txBody>
      </p:sp>
    </p:spTree>
    <p:extLst>
      <p:ext uri="{BB962C8B-B14F-4D97-AF65-F5344CB8AC3E}">
        <p14:creationId xmlns:p14="http://schemas.microsoft.com/office/powerpoint/2010/main" val="873946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0" y="11038"/>
            <a:ext cx="9144000" cy="5256432"/>
          </a:xfrm>
          <a:prstGeom prst="rect">
            <a:avLst/>
          </a:prstGeom>
        </p:spPr>
      </p:pic>
      <p:sp>
        <p:nvSpPr>
          <p:cNvPr id="2" name="Title 1"/>
          <p:cNvSpPr>
            <a:spLocks noGrp="1"/>
          </p:cNvSpPr>
          <p:nvPr>
            <p:ph type="title"/>
          </p:nvPr>
        </p:nvSpPr>
        <p:spPr/>
        <p:txBody>
          <a:bodyPr/>
          <a:lstStyle/>
          <a:p>
            <a:r>
              <a:rPr lang="en-GB" sz="4000" dirty="0" smtClean="0">
                <a:solidFill>
                  <a:schemeClr val="bg1"/>
                </a:solidFill>
              </a:rPr>
              <a:t>Classical Greece</a:t>
            </a:r>
            <a:endParaRPr lang="en-GB" sz="4000" dirty="0">
              <a:solidFill>
                <a:schemeClr val="bg1"/>
              </a:solidFill>
            </a:endParaRPr>
          </a:p>
        </p:txBody>
      </p:sp>
      <p:sp>
        <p:nvSpPr>
          <p:cNvPr id="3" name="TextBox 2"/>
          <p:cNvSpPr txBox="1"/>
          <p:nvPr/>
        </p:nvSpPr>
        <p:spPr>
          <a:xfrm>
            <a:off x="681410" y="1086371"/>
            <a:ext cx="7772548" cy="2677656"/>
          </a:xfrm>
          <a:prstGeom prst="rect">
            <a:avLst/>
          </a:prstGeom>
          <a:noFill/>
        </p:spPr>
        <p:txBody>
          <a:bodyPr wrap="square" rtlCol="0">
            <a:spAutoFit/>
          </a:bodyPr>
          <a:lstStyle/>
          <a:p>
            <a:r>
              <a:rPr lang="en-GB" sz="2400" dirty="0">
                <a:solidFill>
                  <a:schemeClr val="bg1"/>
                </a:solidFill>
              </a:rPr>
              <a:t>Aristotle argued that there is no void and that the planets revolved on their own orbs – this view was taken up by the Christian church (as we’ll see later).</a:t>
            </a:r>
          </a:p>
          <a:p>
            <a:endParaRPr lang="en-GB" sz="2400" dirty="0" smtClean="0">
              <a:solidFill>
                <a:schemeClr val="bg1"/>
              </a:solidFill>
            </a:endParaRPr>
          </a:p>
          <a:p>
            <a:endParaRPr lang="en-GB" sz="2400" dirty="0">
              <a:solidFill>
                <a:schemeClr val="bg1"/>
              </a:solidFill>
            </a:endParaRPr>
          </a:p>
          <a:p>
            <a:r>
              <a:rPr lang="en-GB" sz="2400" dirty="0" smtClean="0">
                <a:solidFill>
                  <a:schemeClr val="bg1"/>
                </a:solidFill>
              </a:rPr>
              <a:t>Greek mathematicians rejected the idea of zero and the infinite on religious grounds.</a:t>
            </a:r>
          </a:p>
        </p:txBody>
      </p:sp>
    </p:spTree>
    <p:extLst>
      <p:ext uri="{BB962C8B-B14F-4D97-AF65-F5344CB8AC3E}">
        <p14:creationId xmlns:p14="http://schemas.microsoft.com/office/powerpoint/2010/main" val="1039008228"/>
      </p:ext>
    </p:extLst>
  </p:cSld>
  <p:clrMapOvr>
    <a:masterClrMapping/>
  </p:clrMapOvr>
</p:sld>
</file>

<file path=ppt/theme/theme1.xml><?xml version="1.0" encoding="utf-8"?>
<a:theme xmlns:a="http://schemas.openxmlformats.org/drawingml/2006/main" name="Presentation4">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Lectures</Template>
  <TotalTime>5264</TotalTime>
  <Words>2957</Words>
  <Application>Microsoft Macintosh PowerPoint</Application>
  <PresentationFormat>On-screen Show (16:9)</PresentationFormat>
  <Paragraphs>340</Paragraphs>
  <Slides>43</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ArialMT</vt:lpstr>
      <vt:lpstr>Cambria Math</vt:lpstr>
      <vt:lpstr>Georgia</vt:lpstr>
      <vt:lpstr>ＭＳ Ｐゴシック</vt:lpstr>
      <vt:lpstr>Times New Roman</vt:lpstr>
      <vt:lpstr>Wingdings</vt:lpstr>
      <vt:lpstr>Arial</vt:lpstr>
      <vt:lpstr>Presentation4</vt:lpstr>
      <vt:lpstr>Zero:  The history of an unappreciated number</vt:lpstr>
      <vt:lpstr>PowerPoint Presentation</vt:lpstr>
      <vt:lpstr>PowerPoint Presentation</vt:lpstr>
      <vt:lpstr>PowerPoint Presentation</vt:lpstr>
      <vt:lpstr>Ancient Egypt</vt:lpstr>
      <vt:lpstr>Babylonia (circa 1500BC)</vt:lpstr>
      <vt:lpstr>Babylonia</vt:lpstr>
      <vt:lpstr>Classical Greece</vt:lpstr>
      <vt:lpstr>Classical Greece</vt:lpstr>
      <vt:lpstr>Zeno’s Paradox</vt:lpstr>
      <vt:lpstr>Mayans (3rd AD)</vt:lpstr>
      <vt:lpstr>Mayans (3rd AD)</vt:lpstr>
      <vt:lpstr>India (4th AD)</vt:lpstr>
      <vt:lpstr>PowerPoint Presentation</vt:lpstr>
      <vt:lpstr>PowerPoint Presentation</vt:lpstr>
      <vt:lpstr>China (7th AD)</vt:lpstr>
      <vt:lpstr>Modern Zero</vt:lpstr>
      <vt:lpstr>Modern Zero</vt:lpstr>
      <vt:lpstr>PowerPoint Presentation</vt:lpstr>
      <vt:lpstr>PowerPoint Presentation</vt:lpstr>
      <vt:lpstr>PowerPoint Presentation</vt:lpstr>
      <vt:lpstr>PowerPoint Presentation</vt:lpstr>
      <vt:lpstr>PowerPoint Presentation</vt:lpstr>
      <vt:lpstr>PowerPoint Presentation</vt:lpstr>
      <vt:lpstr>Decartes, 1596 -1650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Guillaume de l’Hôpital (1661-1704</vt:lpstr>
      <vt:lpstr>l’Hôpital’s Rule</vt:lpstr>
      <vt:lpstr>Jean le Rond d'Alembert (1717-1783</vt:lpstr>
      <vt:lpstr>PowerPoint Presentation</vt:lpstr>
      <vt:lpstr>Bibliography</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Zero</dc:title>
  <dc:creator>Anthony O'Hare</dc:creator>
  <cp:lastModifiedBy>Anthony O'Hare</cp:lastModifiedBy>
  <cp:revision>69</cp:revision>
  <dcterms:created xsi:type="dcterms:W3CDTF">2016-02-23T11:13:06Z</dcterms:created>
  <dcterms:modified xsi:type="dcterms:W3CDTF">2016-03-31T16:51:18Z</dcterms:modified>
</cp:coreProperties>
</file>